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2" r:id="rId4"/>
    <p:sldId id="283" r:id="rId5"/>
    <p:sldId id="284" r:id="rId6"/>
    <p:sldId id="288" r:id="rId7"/>
    <p:sldId id="289" r:id="rId8"/>
    <p:sldId id="285" r:id="rId9"/>
    <p:sldId id="286" r:id="rId10"/>
    <p:sldId id="287" r:id="rId11"/>
    <p:sldId id="266" r:id="rId12"/>
    <p:sldId id="267" r:id="rId13"/>
    <p:sldId id="269" r:id="rId14"/>
    <p:sldId id="271" r:id="rId15"/>
    <p:sldId id="272" r:id="rId16"/>
    <p:sldId id="273" r:id="rId17"/>
    <p:sldId id="274" r:id="rId18"/>
    <p:sldId id="278" r:id="rId19"/>
    <p:sldId id="275" r:id="rId20"/>
    <p:sldId id="279" r:id="rId21"/>
    <p:sldId id="276" r:id="rId22"/>
    <p:sldId id="280" r:id="rId23"/>
    <p:sldId id="281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2808756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 smtClean="0"/>
              <a:t>НАГОЛОС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28908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856895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Отже, щоб правильно поставити наголос, необхідно: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7992888" cy="4608512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Поділити слово на склади</a:t>
            </a:r>
            <a:endParaRPr lang="uk-UA" dirty="0"/>
          </a:p>
          <a:p>
            <a:pPr algn="just"/>
            <a:r>
              <a:rPr lang="uk-UA" dirty="0" smtClean="0"/>
              <a:t>Звернути увагу на передостанній склад</a:t>
            </a:r>
            <a:endParaRPr lang="uk-UA" dirty="0"/>
          </a:p>
          <a:p>
            <a:pPr algn="just"/>
            <a:r>
              <a:rPr lang="uk-UA" dirty="0" smtClean="0"/>
              <a:t>Визначити довготу / короткість другого складу з кінця. Якщо він довгий, наголос залишається на ньому; якщо він короткий, наголос рухається на третій склад. </a:t>
            </a:r>
            <a:endParaRPr lang="en-US" dirty="0" smtClean="0"/>
          </a:p>
          <a:p>
            <a:pPr algn="just"/>
            <a:endParaRPr lang="en-US" dirty="0"/>
          </a:p>
          <a:p>
            <a:pPr marL="68580" indent="0" algn="just">
              <a:buNone/>
            </a:pPr>
            <a:r>
              <a:rPr lang="en-US" b="1" dirty="0" smtClean="0"/>
              <a:t>Nota bene!!!</a:t>
            </a:r>
          </a:p>
          <a:p>
            <a:pPr marL="68580" indent="0" algn="just">
              <a:buNone/>
            </a:pPr>
            <a:r>
              <a:rPr lang="uk-UA" dirty="0" smtClean="0"/>
              <a:t>Якщо Ви не можете визначити довготу / короткість за жодним з правил позиційної довготи / короткості, зверніться до словника.</a:t>
            </a:r>
            <a:endParaRPr lang="uk-UA" dirty="0"/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38342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НАГОЛОС У СЛОВАХ ГРЕЦЬКОГО ПОХОДЖЕННЯ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772816"/>
            <a:ext cx="7056784" cy="4608512"/>
          </a:xfrm>
        </p:spPr>
        <p:txBody>
          <a:bodyPr>
            <a:normAutofit/>
          </a:bodyPr>
          <a:lstStyle/>
          <a:p>
            <a:pPr marL="68580" indent="0" algn="just">
              <a:buNone/>
            </a:pPr>
            <a:r>
              <a:rPr lang="uk-UA" sz="2000" dirty="0" smtClean="0"/>
              <a:t>Слова грецького походження наголошуються відповідно до правил грецької мови</a:t>
            </a:r>
            <a:r>
              <a:rPr lang="en-US" sz="2000" dirty="0" smtClean="0"/>
              <a:t>:</a:t>
            </a:r>
          </a:p>
          <a:p>
            <a:pPr marL="68580" indent="0" algn="just">
              <a:buNone/>
            </a:pPr>
            <a:endParaRPr lang="en-US" sz="2000" dirty="0" smtClean="0"/>
          </a:p>
          <a:p>
            <a:pPr algn="just"/>
            <a:r>
              <a:rPr lang="uk-UA" sz="2000" dirty="0" smtClean="0"/>
              <a:t>У термінах, які закінчуються на -</a:t>
            </a:r>
            <a:r>
              <a:rPr lang="uk-UA" sz="2000" b="1" dirty="0" err="1" smtClean="0"/>
              <a:t>ia</a:t>
            </a:r>
            <a:r>
              <a:rPr lang="uk-UA" sz="2000" dirty="0" smtClean="0"/>
              <a:t>, звук /і/ завжди наголошений:</a:t>
            </a:r>
            <a:endParaRPr lang="uk-UA" sz="2000" dirty="0"/>
          </a:p>
          <a:p>
            <a:pPr marL="68580" indent="0" algn="ctr">
              <a:buNone/>
            </a:pPr>
            <a:r>
              <a:rPr lang="uk-UA" sz="2000" dirty="0" err="1" smtClean="0"/>
              <a:t>myopath</a:t>
            </a:r>
            <a:r>
              <a:rPr lang="uk-UA" sz="2000" b="1" dirty="0" err="1" smtClean="0"/>
              <a:t>í</a:t>
            </a:r>
            <a:r>
              <a:rPr lang="uk-UA" sz="2000" dirty="0" err="1" smtClean="0"/>
              <a:t>a</a:t>
            </a:r>
            <a:endParaRPr lang="uk-UA" sz="2000" dirty="0"/>
          </a:p>
          <a:p>
            <a:pPr marL="68580" indent="0" algn="ctr">
              <a:buNone/>
            </a:pPr>
            <a:r>
              <a:rPr lang="uk-UA" sz="2000" dirty="0" err="1" smtClean="0"/>
              <a:t>dysenter</a:t>
            </a:r>
            <a:r>
              <a:rPr lang="uk-UA" sz="2000" b="1" dirty="0" err="1" smtClean="0"/>
              <a:t>í</a:t>
            </a:r>
            <a:r>
              <a:rPr lang="uk-UA" sz="2000" dirty="0" err="1" smtClean="0"/>
              <a:t>a</a:t>
            </a:r>
            <a:endParaRPr lang="uk-UA" sz="2000" dirty="0"/>
          </a:p>
          <a:p>
            <a:pPr marL="68580" indent="0" algn="ctr">
              <a:buNone/>
            </a:pPr>
            <a:r>
              <a:rPr lang="uk-UA" sz="2000" dirty="0" err="1" smtClean="0"/>
              <a:t>hypoton</a:t>
            </a:r>
            <a:r>
              <a:rPr lang="uk-UA" sz="2000" b="1" dirty="0" err="1" smtClean="0"/>
              <a:t>í</a:t>
            </a:r>
            <a:r>
              <a:rPr lang="uk-UA" sz="2000" dirty="0" err="1" smtClean="0"/>
              <a:t>a</a:t>
            </a:r>
            <a:endParaRPr lang="en-US" sz="2000" dirty="0" smtClean="0"/>
          </a:p>
          <a:p>
            <a:pPr marL="68580" indent="0" algn="ctr">
              <a:buNone/>
            </a:pPr>
            <a:endParaRPr lang="uk-UA" sz="2000" dirty="0"/>
          </a:p>
          <a:p>
            <a:pPr algn="just"/>
            <a:r>
              <a:rPr lang="uk-UA" sz="2000" dirty="0" smtClean="0"/>
              <a:t>Виняток становлять терміни з кінцевим елементом –</a:t>
            </a:r>
            <a:r>
              <a:rPr lang="uk-UA" sz="2000" dirty="0" err="1" smtClean="0"/>
              <a:t>logia</a:t>
            </a:r>
            <a:r>
              <a:rPr lang="en-US" sz="2000" dirty="0" smtClean="0"/>
              <a:t> </a:t>
            </a:r>
            <a:r>
              <a:rPr lang="uk-UA" sz="2000" dirty="0" smtClean="0"/>
              <a:t>та термін </a:t>
            </a:r>
            <a:r>
              <a:rPr lang="en-US" sz="2000" dirty="0" err="1" smtClean="0"/>
              <a:t>anat</a:t>
            </a:r>
            <a:r>
              <a:rPr lang="uk-UA" sz="2000" b="1" dirty="0"/>
              <a:t>ó</a:t>
            </a:r>
            <a:r>
              <a:rPr lang="en-US" sz="2000" dirty="0" err="1" smtClean="0"/>
              <a:t>mia</a:t>
            </a:r>
            <a:r>
              <a:rPr lang="uk-UA" sz="2000" dirty="0" smtClean="0"/>
              <a:t>:</a:t>
            </a:r>
            <a:endParaRPr lang="uk-UA" sz="2000" dirty="0"/>
          </a:p>
          <a:p>
            <a:pPr marL="68580" indent="0" algn="ctr">
              <a:buNone/>
            </a:pPr>
            <a:r>
              <a:rPr lang="uk-UA" sz="2000" dirty="0" err="1"/>
              <a:t>biol</a:t>
            </a:r>
            <a:r>
              <a:rPr lang="uk-UA" sz="2000" b="1" dirty="0" err="1"/>
              <a:t>ó</a:t>
            </a:r>
            <a:r>
              <a:rPr lang="uk-UA" sz="2000" dirty="0" err="1"/>
              <a:t>gia</a:t>
            </a:r>
            <a:r>
              <a:rPr lang="uk-UA" sz="2000" dirty="0"/>
              <a:t> </a:t>
            </a:r>
          </a:p>
          <a:p>
            <a:pPr marL="68580" indent="0" algn="ctr">
              <a:buNone/>
            </a:pPr>
            <a:r>
              <a:rPr lang="uk-UA" sz="2000" dirty="0" err="1" smtClean="0"/>
              <a:t>pharmacol</a:t>
            </a:r>
            <a:r>
              <a:rPr lang="uk-UA" sz="2000" b="1" dirty="0" err="1" smtClean="0"/>
              <a:t>ó</a:t>
            </a:r>
            <a:r>
              <a:rPr lang="uk-UA" sz="2000" dirty="0" err="1" smtClean="0"/>
              <a:t>gia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983966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0" y="0"/>
            <a:ext cx="3672408" cy="62068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ВПРАВИ</a:t>
            </a:r>
            <a:endParaRPr lang="uk-UA" b="1" dirty="0"/>
          </a:p>
        </p:txBody>
      </p:sp>
      <p:pic>
        <p:nvPicPr>
          <p:cNvPr id="6" name="Рисунок 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85" r="31856"/>
          <a:stretch/>
        </p:blipFill>
        <p:spPr bwMode="auto">
          <a:xfrm>
            <a:off x="2195736" y="908720"/>
            <a:ext cx="4759700" cy="553918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97237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8004" y="-27740"/>
            <a:ext cx="3636404" cy="64842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ВПРАВИ</a:t>
            </a:r>
            <a:endParaRPr lang="uk-UA" b="1" dirty="0"/>
          </a:p>
        </p:txBody>
      </p:sp>
      <p:pic>
        <p:nvPicPr>
          <p:cNvPr id="5" name="Рисунок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13"/>
          <a:stretch/>
        </p:blipFill>
        <p:spPr bwMode="auto">
          <a:xfrm>
            <a:off x="1187624" y="1540041"/>
            <a:ext cx="6912768" cy="46675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782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196752"/>
            <a:ext cx="7560840" cy="4968552"/>
          </a:xfrm>
        </p:spPr>
        <p:txBody>
          <a:bodyPr numCol="2">
            <a:normAutofit lnSpcReduction="10000"/>
          </a:bodyPr>
          <a:lstStyle/>
          <a:p>
            <a:pPr marL="68580" indent="0">
              <a:buNone/>
            </a:pPr>
            <a:r>
              <a:rPr lang="uk-UA" dirty="0" err="1" smtClean="0"/>
              <a:t>atrium</a:t>
            </a:r>
            <a:r>
              <a:rPr lang="uk-UA" dirty="0" smtClean="0"/>
              <a:t>;</a:t>
            </a:r>
          </a:p>
          <a:p>
            <a:pPr marL="68580" indent="0" algn="just">
              <a:buNone/>
            </a:pPr>
            <a:r>
              <a:rPr lang="uk-UA" dirty="0" err="1" smtClean="0"/>
              <a:t>cornea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 algn="just">
              <a:buNone/>
            </a:pPr>
            <a:r>
              <a:rPr lang="uk-UA" dirty="0" err="1" smtClean="0"/>
              <a:t>colon</a:t>
            </a:r>
            <a:r>
              <a:rPr lang="uk-UA" dirty="0" smtClean="0"/>
              <a:t>; </a:t>
            </a:r>
          </a:p>
          <a:p>
            <a:pPr marL="68580" indent="0" algn="just">
              <a:buNone/>
            </a:pPr>
            <a:r>
              <a:rPr lang="uk-UA" dirty="0" err="1" smtClean="0"/>
              <a:t>brachium</a:t>
            </a:r>
            <a:r>
              <a:rPr lang="uk-UA" dirty="0" smtClean="0"/>
              <a:t>;</a:t>
            </a:r>
            <a:endParaRPr lang="en-US" dirty="0" smtClean="0"/>
          </a:p>
          <a:p>
            <a:pPr marL="68580" indent="0" algn="just">
              <a:buNone/>
            </a:pPr>
            <a:r>
              <a:rPr lang="uk-UA" dirty="0" err="1" smtClean="0"/>
              <a:t>cerebrum</a:t>
            </a:r>
            <a:r>
              <a:rPr lang="uk-UA" dirty="0" smtClean="0"/>
              <a:t>;</a:t>
            </a:r>
          </a:p>
          <a:p>
            <a:pPr marL="68580" indent="0" algn="just">
              <a:buNone/>
            </a:pPr>
            <a:r>
              <a:rPr lang="uk-UA" dirty="0" err="1" smtClean="0"/>
              <a:t>cerebellum</a:t>
            </a:r>
            <a:r>
              <a:rPr lang="uk-UA" dirty="0" smtClean="0"/>
              <a:t>;</a:t>
            </a:r>
            <a:endParaRPr lang="en-US" dirty="0" smtClean="0"/>
          </a:p>
          <a:p>
            <a:pPr marL="68580" indent="0" algn="just">
              <a:buNone/>
            </a:pPr>
            <a:r>
              <a:rPr lang="uk-UA" dirty="0" err="1" smtClean="0"/>
              <a:t>choledochus</a:t>
            </a:r>
            <a:r>
              <a:rPr lang="uk-UA" dirty="0" smtClean="0"/>
              <a:t>;</a:t>
            </a:r>
          </a:p>
          <a:p>
            <a:pPr marL="68580" indent="0" algn="just">
              <a:buNone/>
            </a:pPr>
            <a:r>
              <a:rPr lang="uk-UA" dirty="0" err="1" smtClean="0"/>
              <a:t>columna</a:t>
            </a:r>
            <a:r>
              <a:rPr lang="uk-UA" dirty="0" smtClean="0"/>
              <a:t>;</a:t>
            </a:r>
            <a:endParaRPr lang="en-US" dirty="0" smtClean="0"/>
          </a:p>
          <a:p>
            <a:pPr marL="68580" indent="0" algn="just">
              <a:buNone/>
            </a:pPr>
            <a:r>
              <a:rPr lang="uk-UA" dirty="0" err="1" smtClean="0"/>
              <a:t>diaphragma</a:t>
            </a:r>
            <a:r>
              <a:rPr lang="uk-UA" dirty="0" smtClean="0"/>
              <a:t>;</a:t>
            </a:r>
          </a:p>
          <a:p>
            <a:pPr marL="68580" indent="0" algn="just">
              <a:buNone/>
            </a:pPr>
            <a:r>
              <a:rPr lang="uk-UA" dirty="0" err="1" smtClean="0"/>
              <a:t>felleus</a:t>
            </a:r>
            <a:r>
              <a:rPr lang="uk-UA" dirty="0" smtClean="0"/>
              <a:t>;</a:t>
            </a:r>
            <a:endParaRPr lang="en-US" dirty="0" smtClean="0"/>
          </a:p>
          <a:p>
            <a:pPr marL="68580" indent="0" algn="just">
              <a:buNone/>
            </a:pPr>
            <a:r>
              <a:rPr lang="uk-UA" dirty="0" err="1" smtClean="0"/>
              <a:t>femur</a:t>
            </a:r>
            <a:r>
              <a:rPr lang="uk-UA" dirty="0" smtClean="0"/>
              <a:t>;</a:t>
            </a:r>
          </a:p>
          <a:p>
            <a:pPr marL="68580" indent="0" algn="just">
              <a:buNone/>
            </a:pPr>
            <a:r>
              <a:rPr lang="uk-UA" dirty="0" err="1" smtClean="0"/>
              <a:t>fovea</a:t>
            </a:r>
            <a:r>
              <a:rPr lang="uk-UA" dirty="0" smtClean="0"/>
              <a:t>;</a:t>
            </a:r>
            <a:endParaRPr lang="en-US" dirty="0" smtClean="0"/>
          </a:p>
          <a:p>
            <a:pPr marL="68580" indent="0" algn="just">
              <a:buNone/>
            </a:pPr>
            <a:r>
              <a:rPr lang="uk-UA" dirty="0" err="1" smtClean="0"/>
              <a:t>ganglion</a:t>
            </a:r>
            <a:r>
              <a:rPr lang="uk-UA" dirty="0" smtClean="0"/>
              <a:t>;</a:t>
            </a:r>
          </a:p>
          <a:p>
            <a:pPr marL="68580" indent="0" algn="just">
              <a:buNone/>
            </a:pPr>
            <a:r>
              <a:rPr lang="uk-UA" dirty="0" err="1" smtClean="0"/>
              <a:t>gluteus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 algn="just">
              <a:buNone/>
            </a:pPr>
            <a:r>
              <a:rPr lang="uk-UA" dirty="0" err="1" smtClean="0"/>
              <a:t>ileum</a:t>
            </a:r>
            <a:r>
              <a:rPr lang="uk-UA" dirty="0" smtClean="0"/>
              <a:t>;</a:t>
            </a:r>
          </a:p>
          <a:p>
            <a:pPr marL="68580" indent="0" algn="just">
              <a:buNone/>
            </a:pPr>
            <a:r>
              <a:rPr lang="uk-UA" dirty="0" err="1" smtClean="0"/>
              <a:t>labium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 algn="just">
              <a:buNone/>
            </a:pPr>
            <a:r>
              <a:rPr lang="uk-UA" dirty="0" err="1" smtClean="0"/>
              <a:t>ligamentum</a:t>
            </a:r>
            <a:r>
              <a:rPr lang="uk-UA" dirty="0" smtClean="0"/>
              <a:t>;</a:t>
            </a:r>
          </a:p>
          <a:p>
            <a:pPr marL="68580" indent="0" algn="just">
              <a:buNone/>
            </a:pPr>
            <a:r>
              <a:rPr lang="uk-UA" dirty="0" err="1" smtClean="0"/>
              <a:t>mentum</a:t>
            </a:r>
            <a:r>
              <a:rPr lang="uk-UA" dirty="0" smtClean="0"/>
              <a:t>; </a:t>
            </a:r>
            <a:endParaRPr lang="en-US" dirty="0"/>
          </a:p>
          <a:p>
            <a:pPr marL="68580" indent="0" algn="just">
              <a:buNone/>
            </a:pPr>
            <a:r>
              <a:rPr lang="uk-UA" dirty="0" err="1" smtClean="0"/>
              <a:t>manubrium</a:t>
            </a:r>
            <a:r>
              <a:rPr lang="uk-UA" dirty="0" smtClean="0"/>
              <a:t>; </a:t>
            </a:r>
          </a:p>
          <a:p>
            <a:pPr marL="68580" indent="0" algn="just">
              <a:buNone/>
            </a:pPr>
            <a:r>
              <a:rPr lang="uk-UA" dirty="0" err="1" smtClean="0"/>
              <a:t>papilla</a:t>
            </a:r>
            <a:r>
              <a:rPr lang="uk-UA" dirty="0" smtClean="0"/>
              <a:t>; </a:t>
            </a:r>
            <a:endParaRPr lang="en-US" dirty="0"/>
          </a:p>
          <a:p>
            <a:pPr marL="68580" indent="0" algn="just">
              <a:buNone/>
            </a:pPr>
            <a:r>
              <a:rPr lang="uk-UA" dirty="0" err="1" smtClean="0"/>
              <a:t>palpebra</a:t>
            </a:r>
            <a:r>
              <a:rPr lang="uk-UA" dirty="0" smtClean="0"/>
              <a:t>; </a:t>
            </a:r>
          </a:p>
          <a:p>
            <a:pPr marL="68580" indent="0" algn="just">
              <a:buNone/>
            </a:pPr>
            <a:r>
              <a:rPr lang="en-GB" dirty="0" smtClean="0"/>
              <a:t>S</a:t>
            </a:r>
            <a:r>
              <a:rPr lang="uk-UA" dirty="0" err="1" smtClean="0"/>
              <a:t>anguis</a:t>
            </a:r>
            <a:r>
              <a:rPr lang="uk-UA" dirty="0"/>
              <a:t>;</a:t>
            </a:r>
            <a:endParaRPr lang="en-US" dirty="0"/>
          </a:p>
          <a:p>
            <a:pPr marL="68580" indent="0" algn="just">
              <a:buNone/>
            </a:pPr>
            <a:r>
              <a:rPr lang="uk-UA" dirty="0" err="1" smtClean="0"/>
              <a:t>vertebra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572000" y="0"/>
            <a:ext cx="3672408" cy="62068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b="1" dirty="0" smtClean="0"/>
              <a:t>ВПРАВИ</a:t>
            </a:r>
            <a:endParaRPr lang="uk-UA" b="1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907976" y="764704"/>
            <a:ext cx="7560840" cy="8640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b="1" i="1" dirty="0" smtClean="0"/>
              <a:t>Визначте довготу / короткість другого складу:</a:t>
            </a:r>
          </a:p>
          <a:p>
            <a:pPr marL="68580" indent="0">
              <a:buFont typeface="Wingdings 2" pitchFamily="18" charset="2"/>
              <a:buNone/>
            </a:pPr>
            <a:r>
              <a:rPr lang="uk-UA" b="1" i="1" dirty="0" smtClean="0"/>
              <a:t> 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280982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764704"/>
            <a:ext cx="7992888" cy="5616624"/>
          </a:xfrm>
        </p:spPr>
        <p:txBody>
          <a:bodyPr>
            <a:normAutofit fontScale="92500" lnSpcReduction="10000"/>
          </a:bodyPr>
          <a:lstStyle/>
          <a:p>
            <a:r>
              <a:rPr lang="uk-UA" b="1" i="1" dirty="0" smtClean="0"/>
              <a:t>Визначте довготу / короткість суфіксів: </a:t>
            </a:r>
            <a:endParaRPr lang="uk-UA" dirty="0"/>
          </a:p>
          <a:p>
            <a:pPr marL="68580" indent="0">
              <a:buNone/>
            </a:pPr>
            <a:r>
              <a:rPr lang="uk-UA" dirty="0" err="1" smtClean="0"/>
              <a:t>flexura</a:t>
            </a:r>
            <a:r>
              <a:rPr lang="uk-UA" dirty="0" smtClean="0"/>
              <a:t>; </a:t>
            </a:r>
            <a:r>
              <a:rPr lang="en-US" dirty="0" smtClean="0"/>
              <a:t>		</a:t>
            </a:r>
            <a:r>
              <a:rPr lang="uk-UA" dirty="0" err="1" smtClean="0"/>
              <a:t>caudatus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calidus</a:t>
            </a:r>
            <a:r>
              <a:rPr lang="uk-UA" dirty="0" smtClean="0"/>
              <a:t>; </a:t>
            </a:r>
            <a:r>
              <a:rPr lang="en-US" dirty="0" smtClean="0"/>
              <a:t>		</a:t>
            </a:r>
            <a:r>
              <a:rPr lang="uk-UA" dirty="0" err="1" smtClean="0"/>
              <a:t>mobilis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medianus</a:t>
            </a:r>
            <a:r>
              <a:rPr lang="uk-UA" dirty="0" smtClean="0"/>
              <a:t>; </a:t>
            </a:r>
            <a:r>
              <a:rPr lang="en-US" dirty="0" smtClean="0"/>
              <a:t>	</a:t>
            </a:r>
            <a:r>
              <a:rPr lang="uk-UA" dirty="0" smtClean="0"/>
              <a:t>	</a:t>
            </a:r>
            <a:r>
              <a:rPr lang="uk-UA" dirty="0" err="1" smtClean="0"/>
              <a:t>particula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auditivus</a:t>
            </a:r>
            <a:r>
              <a:rPr lang="uk-UA" dirty="0" smtClean="0"/>
              <a:t>; </a:t>
            </a:r>
            <a:r>
              <a:rPr lang="en-US" dirty="0" smtClean="0"/>
              <a:t>	</a:t>
            </a:r>
            <a:r>
              <a:rPr lang="uk-UA" dirty="0" smtClean="0"/>
              <a:t>	</a:t>
            </a:r>
            <a:r>
              <a:rPr lang="uk-UA" dirty="0" err="1" smtClean="0"/>
              <a:t>acusticus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apicalis</a:t>
            </a:r>
            <a:r>
              <a:rPr lang="uk-UA" dirty="0" smtClean="0"/>
              <a:t>; </a:t>
            </a:r>
            <a:r>
              <a:rPr lang="en-US" dirty="0" smtClean="0"/>
              <a:t>		</a:t>
            </a:r>
            <a:r>
              <a:rPr lang="uk-UA" dirty="0" err="1" smtClean="0"/>
              <a:t>cardiacus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cervicalis</a:t>
            </a:r>
            <a:r>
              <a:rPr lang="uk-UA" dirty="0" smtClean="0"/>
              <a:t>; </a:t>
            </a:r>
            <a:r>
              <a:rPr lang="en-US" dirty="0" smtClean="0"/>
              <a:t>	</a:t>
            </a:r>
            <a:r>
              <a:rPr lang="uk-UA" dirty="0" smtClean="0"/>
              <a:t>	</a:t>
            </a:r>
            <a:r>
              <a:rPr lang="uk-UA" dirty="0" err="1" smtClean="0"/>
              <a:t>commissura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corticalis</a:t>
            </a:r>
            <a:r>
              <a:rPr lang="uk-UA" dirty="0" smtClean="0"/>
              <a:t>; </a:t>
            </a:r>
            <a:r>
              <a:rPr lang="en-US" dirty="0" smtClean="0"/>
              <a:t>		</a:t>
            </a:r>
            <a:r>
              <a:rPr lang="uk-UA" dirty="0" err="1" smtClean="0"/>
              <a:t>fluidus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dentatus</a:t>
            </a:r>
            <a:r>
              <a:rPr lang="uk-UA" dirty="0" smtClean="0"/>
              <a:t>; </a:t>
            </a:r>
            <a:r>
              <a:rPr lang="en-US" dirty="0" smtClean="0"/>
              <a:t>		</a:t>
            </a:r>
            <a:r>
              <a:rPr lang="uk-UA" dirty="0" err="1" smtClean="0"/>
              <a:t>anularis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fibrosus</a:t>
            </a:r>
            <a:r>
              <a:rPr lang="uk-UA" dirty="0" smtClean="0"/>
              <a:t>; </a:t>
            </a:r>
            <a:r>
              <a:rPr lang="en-US" dirty="0" smtClean="0"/>
              <a:t>		</a:t>
            </a:r>
            <a:r>
              <a:rPr lang="uk-UA" dirty="0" err="1" smtClean="0"/>
              <a:t>frenulum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gastricus</a:t>
            </a:r>
            <a:r>
              <a:rPr lang="uk-UA" dirty="0" smtClean="0"/>
              <a:t>; </a:t>
            </a:r>
            <a:r>
              <a:rPr lang="en-US" dirty="0" smtClean="0"/>
              <a:t>		</a:t>
            </a:r>
            <a:r>
              <a:rPr lang="uk-UA" dirty="0" err="1" smtClean="0"/>
              <a:t>lingula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maxillaris</a:t>
            </a:r>
            <a:r>
              <a:rPr lang="uk-UA" dirty="0" smtClean="0"/>
              <a:t>; </a:t>
            </a:r>
            <a:r>
              <a:rPr lang="en-US" dirty="0" smtClean="0"/>
              <a:t>		</a:t>
            </a:r>
            <a:r>
              <a:rPr lang="uk-UA" dirty="0" err="1" smtClean="0"/>
              <a:t>mucosus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frigidus</a:t>
            </a:r>
            <a:r>
              <a:rPr lang="uk-UA" dirty="0" smtClean="0"/>
              <a:t>; </a:t>
            </a:r>
            <a:r>
              <a:rPr lang="en-US" dirty="0" smtClean="0"/>
              <a:t>		</a:t>
            </a:r>
            <a:r>
              <a:rPr lang="uk-UA" dirty="0" err="1" smtClean="0"/>
              <a:t>opticus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retina</a:t>
            </a:r>
            <a:r>
              <a:rPr lang="uk-UA" dirty="0" smtClean="0"/>
              <a:t>; </a:t>
            </a:r>
            <a:r>
              <a:rPr lang="en-US" dirty="0" smtClean="0"/>
              <a:t>		</a:t>
            </a:r>
            <a:r>
              <a:rPr lang="uk-UA" dirty="0" err="1" smtClean="0"/>
              <a:t>tuberculum</a:t>
            </a:r>
            <a:r>
              <a:rPr lang="en-US" dirty="0" smtClean="0"/>
              <a:t>.</a:t>
            </a:r>
            <a:r>
              <a:rPr lang="uk-UA" dirty="0" smtClean="0"/>
              <a:t>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zygomaticus</a:t>
            </a:r>
            <a:r>
              <a:rPr lang="en-US" dirty="0" smtClean="0"/>
              <a:t>;</a:t>
            </a:r>
            <a:r>
              <a:rPr lang="uk-UA" dirty="0" smtClean="0"/>
              <a:t> </a:t>
            </a:r>
            <a:endParaRPr lang="uk-UA" dirty="0"/>
          </a:p>
          <a:p>
            <a:endParaRPr lang="uk-UA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572000" y="0"/>
            <a:ext cx="3672408" cy="62068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b="1" dirty="0"/>
              <a:t>ВПРАВИ</a:t>
            </a:r>
          </a:p>
        </p:txBody>
      </p:sp>
    </p:spTree>
    <p:extLst>
      <p:ext uri="{BB962C8B-B14F-4D97-AF65-F5344CB8AC3E}">
        <p14:creationId xmlns:p14="http://schemas.microsoft.com/office/powerpoint/2010/main" val="280982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836712"/>
            <a:ext cx="8064896" cy="5688632"/>
          </a:xfrm>
        </p:spPr>
        <p:txBody>
          <a:bodyPr>
            <a:normAutofit/>
          </a:bodyPr>
          <a:lstStyle/>
          <a:p>
            <a:r>
              <a:rPr lang="uk-UA" b="1" i="1" dirty="0"/>
              <a:t>Визначте довготу / короткість другого </a:t>
            </a:r>
            <a:r>
              <a:rPr lang="uk-UA" b="1" i="1" dirty="0" smtClean="0"/>
              <a:t>складу; </a:t>
            </a:r>
            <a:r>
              <a:rPr lang="uk-UA" b="1" i="1" dirty="0" err="1" smtClean="0"/>
              <a:t>поставте</a:t>
            </a:r>
            <a:r>
              <a:rPr lang="uk-UA" b="1" i="1" dirty="0" smtClean="0"/>
              <a:t> наголос: </a:t>
            </a:r>
            <a:endParaRPr lang="uk-UA" dirty="0"/>
          </a:p>
          <a:p>
            <a:pPr marL="68580" indent="0">
              <a:buNone/>
            </a:pPr>
            <a:r>
              <a:rPr lang="uk-UA" dirty="0" err="1" smtClean="0"/>
              <a:t>aequus</a:t>
            </a:r>
            <a:r>
              <a:rPr lang="uk-UA" dirty="0" smtClean="0"/>
              <a:t>; </a:t>
            </a:r>
            <a:r>
              <a:rPr lang="en-US" dirty="0" smtClean="0"/>
              <a:t>			</a:t>
            </a:r>
            <a:r>
              <a:rPr lang="uk-UA" dirty="0" err="1" smtClean="0"/>
              <a:t>aёr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biceps</a:t>
            </a:r>
            <a:r>
              <a:rPr lang="uk-UA" dirty="0" smtClean="0"/>
              <a:t>; </a:t>
            </a:r>
            <a:r>
              <a:rPr lang="en-US" dirty="0" smtClean="0"/>
              <a:t>			</a:t>
            </a:r>
            <a:r>
              <a:rPr lang="uk-UA" dirty="0" err="1" smtClean="0"/>
              <a:t>cilium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costalis</a:t>
            </a:r>
            <a:r>
              <a:rPr lang="uk-UA" dirty="0" smtClean="0"/>
              <a:t>; </a:t>
            </a:r>
            <a:r>
              <a:rPr lang="en-US" dirty="0" smtClean="0"/>
              <a:t>			</a:t>
            </a:r>
            <a:r>
              <a:rPr lang="uk-UA" dirty="0" err="1" smtClean="0"/>
              <a:t>ductulus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ethmoidalis</a:t>
            </a:r>
            <a:r>
              <a:rPr lang="uk-UA" dirty="0" smtClean="0"/>
              <a:t>; </a:t>
            </a:r>
            <a:r>
              <a:rPr lang="en-US" dirty="0" smtClean="0"/>
              <a:t>	</a:t>
            </a:r>
            <a:r>
              <a:rPr lang="uk-UA" dirty="0" smtClean="0"/>
              <a:t>	</a:t>
            </a:r>
            <a:r>
              <a:rPr lang="uk-UA" dirty="0" err="1" smtClean="0"/>
              <a:t>facies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hepaticus</a:t>
            </a:r>
            <a:r>
              <a:rPr lang="uk-UA" dirty="0" smtClean="0"/>
              <a:t>; </a:t>
            </a:r>
            <a:r>
              <a:rPr lang="en-US" dirty="0" smtClean="0"/>
              <a:t>		</a:t>
            </a:r>
            <a:r>
              <a:rPr lang="uk-UA" dirty="0" smtClean="0"/>
              <a:t>	</a:t>
            </a:r>
            <a:r>
              <a:rPr lang="uk-UA" dirty="0" err="1" smtClean="0"/>
              <a:t>laryngeus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mandibula</a:t>
            </a:r>
            <a:r>
              <a:rPr lang="uk-UA" dirty="0" smtClean="0"/>
              <a:t>; </a:t>
            </a:r>
            <a:r>
              <a:rPr lang="en-US" dirty="0" smtClean="0"/>
              <a:t>		</a:t>
            </a:r>
            <a:r>
              <a:rPr lang="uk-UA" dirty="0" err="1" smtClean="0"/>
              <a:t>musculus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opponens</a:t>
            </a:r>
            <a:r>
              <a:rPr lang="uk-UA" dirty="0" smtClean="0"/>
              <a:t>; </a:t>
            </a:r>
            <a:r>
              <a:rPr lang="en-US" dirty="0" smtClean="0"/>
              <a:t>		</a:t>
            </a:r>
            <a:r>
              <a:rPr lang="uk-UA" dirty="0" smtClean="0"/>
              <a:t>	</a:t>
            </a:r>
            <a:r>
              <a:rPr lang="uk-UA" dirty="0" err="1" smtClean="0"/>
              <a:t>ostium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paries</a:t>
            </a:r>
            <a:r>
              <a:rPr lang="uk-UA" dirty="0" smtClean="0"/>
              <a:t>; </a:t>
            </a:r>
            <a:r>
              <a:rPr lang="en-US" dirty="0" smtClean="0"/>
              <a:t>			</a:t>
            </a:r>
            <a:r>
              <a:rPr lang="uk-UA" dirty="0" err="1" smtClean="0"/>
              <a:t>pleura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radius</a:t>
            </a:r>
            <a:r>
              <a:rPr lang="uk-UA" dirty="0" smtClean="0"/>
              <a:t>; </a:t>
            </a:r>
            <a:r>
              <a:rPr lang="en-US" dirty="0" smtClean="0"/>
              <a:t>			</a:t>
            </a:r>
            <a:r>
              <a:rPr lang="uk-UA" dirty="0" err="1" smtClean="0"/>
              <a:t>recessus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retinaculum</a:t>
            </a:r>
            <a:r>
              <a:rPr lang="uk-UA" dirty="0" smtClean="0"/>
              <a:t>; </a:t>
            </a:r>
            <a:r>
              <a:rPr lang="en-US" dirty="0" smtClean="0"/>
              <a:t>	</a:t>
            </a:r>
            <a:r>
              <a:rPr lang="uk-UA" dirty="0" smtClean="0"/>
              <a:t>	</a:t>
            </a:r>
            <a:r>
              <a:rPr lang="uk-UA" dirty="0" err="1" smtClean="0"/>
              <a:t>sutura</a:t>
            </a:r>
            <a:r>
              <a:rPr lang="uk-UA" dirty="0" smtClean="0"/>
              <a:t>; </a:t>
            </a:r>
            <a:endParaRPr lang="en-US" dirty="0" smtClean="0"/>
          </a:p>
          <a:p>
            <a:pPr marL="68580" indent="0">
              <a:buNone/>
            </a:pPr>
            <a:r>
              <a:rPr lang="uk-UA" dirty="0" err="1" smtClean="0"/>
              <a:t>tibia</a:t>
            </a:r>
            <a:r>
              <a:rPr lang="uk-UA" dirty="0" smtClean="0"/>
              <a:t>; </a:t>
            </a:r>
            <a:r>
              <a:rPr lang="en-US" dirty="0" smtClean="0"/>
              <a:t>			</a:t>
            </a:r>
            <a:r>
              <a:rPr lang="uk-UA" dirty="0" smtClean="0"/>
              <a:t>	</a:t>
            </a:r>
            <a:r>
              <a:rPr lang="uk-UA" dirty="0" err="1" smtClean="0"/>
              <a:t>vestibulum</a:t>
            </a:r>
            <a:r>
              <a:rPr lang="uk-UA" dirty="0" smtClean="0"/>
              <a:t>. </a:t>
            </a:r>
            <a:endParaRPr lang="uk-UA" dirty="0"/>
          </a:p>
          <a:p>
            <a:endParaRPr lang="uk-UA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572000" y="0"/>
            <a:ext cx="3672408" cy="62068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b="1" dirty="0"/>
              <a:t>ВПРАВИ</a:t>
            </a:r>
          </a:p>
        </p:txBody>
      </p:sp>
    </p:spTree>
    <p:extLst>
      <p:ext uri="{BB962C8B-B14F-4D97-AF65-F5344CB8AC3E}">
        <p14:creationId xmlns:p14="http://schemas.microsoft.com/office/powerpoint/2010/main" val="280982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764704"/>
            <a:ext cx="8064896" cy="5832648"/>
          </a:xfrm>
        </p:spPr>
        <p:txBody>
          <a:bodyPr>
            <a:normAutofit/>
          </a:bodyPr>
          <a:lstStyle/>
          <a:p>
            <a:r>
              <a:rPr lang="uk-UA" b="1" i="1" dirty="0"/>
              <a:t>Визначте довготу / короткість другого складу; </a:t>
            </a:r>
            <a:r>
              <a:rPr lang="uk-UA" b="1" i="1" dirty="0" err="1"/>
              <a:t>поставте</a:t>
            </a:r>
            <a:r>
              <a:rPr lang="uk-UA" b="1" i="1" dirty="0"/>
              <a:t> </a:t>
            </a:r>
            <a:r>
              <a:rPr lang="uk-UA" b="1" i="1" dirty="0" smtClean="0"/>
              <a:t>наголос: </a:t>
            </a:r>
            <a:endParaRPr lang="uk-UA" dirty="0"/>
          </a:p>
          <a:p>
            <a:pPr marL="68580" indent="0">
              <a:buNone/>
            </a:pPr>
            <a:r>
              <a:rPr lang="en-US" dirty="0" smtClean="0"/>
              <a:t>apex </a:t>
            </a:r>
            <a:r>
              <a:rPr lang="en-US" dirty="0" err="1" smtClean="0"/>
              <a:t>dentis</a:t>
            </a:r>
            <a:r>
              <a:rPr lang="en-US" dirty="0" smtClean="0"/>
              <a:t>; </a:t>
            </a:r>
          </a:p>
          <a:p>
            <a:pPr marL="68580" indent="0">
              <a:buNone/>
            </a:pPr>
            <a:r>
              <a:rPr lang="en-US" dirty="0" smtClean="0"/>
              <a:t>costa </a:t>
            </a:r>
            <a:r>
              <a:rPr lang="en-US" dirty="0" err="1" smtClean="0"/>
              <a:t>lumbalis</a:t>
            </a:r>
            <a:r>
              <a:rPr lang="en-US" dirty="0" smtClean="0"/>
              <a:t>; </a:t>
            </a:r>
          </a:p>
          <a:p>
            <a:pPr marL="68580" indent="0">
              <a:buNone/>
            </a:pPr>
            <a:r>
              <a:rPr lang="en-US" dirty="0" err="1" smtClean="0"/>
              <a:t>margo</a:t>
            </a:r>
            <a:r>
              <a:rPr lang="en-US" dirty="0" smtClean="0"/>
              <a:t> posterior; </a:t>
            </a:r>
          </a:p>
          <a:p>
            <a:pPr marL="68580" indent="0">
              <a:buNone/>
            </a:pPr>
            <a:r>
              <a:rPr lang="en-US" dirty="0" err="1" smtClean="0"/>
              <a:t>processus</a:t>
            </a:r>
            <a:r>
              <a:rPr lang="en-US" dirty="0" smtClean="0"/>
              <a:t> </a:t>
            </a:r>
            <a:r>
              <a:rPr lang="en-US" dirty="0" err="1"/>
              <a:t>styloideus</a:t>
            </a:r>
            <a:r>
              <a:rPr lang="en-US" dirty="0"/>
              <a:t> </a:t>
            </a:r>
            <a:r>
              <a:rPr lang="en-US" dirty="0" smtClean="0"/>
              <a:t>ulnae; </a:t>
            </a:r>
          </a:p>
          <a:p>
            <a:pPr marL="68580" indent="0">
              <a:buNone/>
            </a:pPr>
            <a:r>
              <a:rPr lang="en-US" dirty="0" smtClean="0"/>
              <a:t>phalanx media; </a:t>
            </a:r>
          </a:p>
          <a:p>
            <a:pPr marL="68580" indent="0">
              <a:buNone/>
            </a:pPr>
            <a:r>
              <a:rPr lang="en-US" dirty="0" err="1" smtClean="0"/>
              <a:t>linea</a:t>
            </a:r>
            <a:r>
              <a:rPr lang="en-US" dirty="0" smtClean="0"/>
              <a:t> </a:t>
            </a:r>
            <a:r>
              <a:rPr lang="en-US" dirty="0" err="1" smtClean="0"/>
              <a:t>arcuata</a:t>
            </a:r>
            <a:r>
              <a:rPr lang="en-US" dirty="0" smtClean="0"/>
              <a:t>; </a:t>
            </a:r>
          </a:p>
          <a:p>
            <a:pPr marL="68580" indent="0">
              <a:buNone/>
            </a:pPr>
            <a:r>
              <a:rPr lang="en-US" dirty="0" smtClean="0"/>
              <a:t>sulcus </a:t>
            </a:r>
            <a:r>
              <a:rPr lang="en-US" dirty="0" err="1" smtClean="0"/>
              <a:t>obturatorius</a:t>
            </a:r>
            <a:r>
              <a:rPr lang="en-US" dirty="0" smtClean="0"/>
              <a:t>; </a:t>
            </a:r>
          </a:p>
          <a:p>
            <a:pPr marL="68580" indent="0">
              <a:buNone/>
            </a:pPr>
            <a:r>
              <a:rPr lang="en-US" dirty="0" err="1" smtClean="0"/>
              <a:t>distantia</a:t>
            </a:r>
            <a:r>
              <a:rPr lang="en-US" dirty="0" smtClean="0"/>
              <a:t> </a:t>
            </a:r>
            <a:r>
              <a:rPr lang="en-US" dirty="0" err="1" smtClean="0"/>
              <a:t>intercristalis</a:t>
            </a:r>
            <a:r>
              <a:rPr lang="en-US" dirty="0" smtClean="0"/>
              <a:t>;</a:t>
            </a:r>
          </a:p>
          <a:p>
            <a:pPr marL="68580" indent="0">
              <a:buNone/>
            </a:pPr>
            <a:r>
              <a:rPr lang="en-US" dirty="0" err="1" smtClean="0"/>
              <a:t>inclinatio</a:t>
            </a:r>
            <a:r>
              <a:rPr lang="en-US" dirty="0" smtClean="0"/>
              <a:t> pelvis; </a:t>
            </a:r>
          </a:p>
          <a:p>
            <a:pPr marL="68580" indent="0">
              <a:buNone/>
            </a:pPr>
            <a:r>
              <a:rPr lang="en-US" dirty="0" smtClean="0"/>
              <a:t>tuberculum </a:t>
            </a:r>
            <a:r>
              <a:rPr lang="en-US" dirty="0" err="1" smtClean="0"/>
              <a:t>quadratum</a:t>
            </a:r>
            <a:r>
              <a:rPr lang="en-US" dirty="0" smtClean="0"/>
              <a:t>; </a:t>
            </a:r>
          </a:p>
          <a:p>
            <a:pPr marL="68580" indent="0">
              <a:buNone/>
            </a:pPr>
            <a:r>
              <a:rPr lang="en-US" dirty="0" err="1" smtClean="0"/>
              <a:t>juncturae</a:t>
            </a:r>
            <a:r>
              <a:rPr lang="en-US" dirty="0" smtClean="0"/>
              <a:t> </a:t>
            </a:r>
            <a:r>
              <a:rPr lang="en-US" dirty="0" err="1"/>
              <a:t>cartilagineae</a:t>
            </a:r>
            <a:r>
              <a:rPr lang="en-US" dirty="0"/>
              <a:t> </a:t>
            </a:r>
            <a:r>
              <a:rPr lang="en-US" dirty="0" err="1"/>
              <a:t>cranii</a:t>
            </a:r>
            <a:r>
              <a:rPr lang="en-US" dirty="0"/>
              <a:t> </a:t>
            </a:r>
            <a:r>
              <a:rPr lang="en-US" dirty="0" smtClean="0"/>
              <a:t>.</a:t>
            </a:r>
            <a:endParaRPr lang="uk-UA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572000" y="0"/>
            <a:ext cx="3672408" cy="62068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b="1" dirty="0"/>
              <a:t>ВПРАВИ</a:t>
            </a:r>
          </a:p>
        </p:txBody>
      </p:sp>
    </p:spTree>
    <p:extLst>
      <p:ext uri="{BB962C8B-B14F-4D97-AF65-F5344CB8AC3E}">
        <p14:creationId xmlns:p14="http://schemas.microsoft.com/office/powerpoint/2010/main" val="280982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20688"/>
            <a:ext cx="8064896" cy="5904656"/>
          </a:xfrm>
        </p:spPr>
        <p:txBody>
          <a:bodyPr>
            <a:normAutofit/>
          </a:bodyPr>
          <a:lstStyle/>
          <a:p>
            <a:r>
              <a:rPr lang="uk-UA" b="1" i="1" dirty="0"/>
              <a:t>Визначте довготу / короткість другого складу; </a:t>
            </a:r>
            <a:r>
              <a:rPr lang="uk-UA" b="1" i="1" dirty="0" err="1"/>
              <a:t>поставте</a:t>
            </a:r>
            <a:r>
              <a:rPr lang="uk-UA" b="1" i="1" dirty="0"/>
              <a:t> </a:t>
            </a:r>
            <a:r>
              <a:rPr lang="uk-UA" b="1" i="1" dirty="0" smtClean="0"/>
              <a:t>наголос: </a:t>
            </a:r>
            <a:endParaRPr lang="uk-UA" dirty="0"/>
          </a:p>
          <a:p>
            <a:pPr marL="68580" indent="0">
              <a:buNone/>
            </a:pPr>
            <a:endParaRPr lang="en-US" sz="2200" dirty="0" smtClean="0"/>
          </a:p>
          <a:p>
            <a:pPr marL="68580" indent="0">
              <a:buNone/>
            </a:pPr>
            <a:r>
              <a:rPr lang="en-US" dirty="0" err="1" smtClean="0"/>
              <a:t>angulus</a:t>
            </a:r>
            <a:r>
              <a:rPr lang="en-US" dirty="0" smtClean="0"/>
              <a:t> </a:t>
            </a:r>
            <a:r>
              <a:rPr lang="en-US" dirty="0" err="1" smtClean="0"/>
              <a:t>mandibulae</a:t>
            </a:r>
            <a:r>
              <a:rPr lang="en-US" dirty="0" smtClean="0"/>
              <a:t>; </a:t>
            </a:r>
          </a:p>
          <a:p>
            <a:pPr marL="68580" indent="0">
              <a:buNone/>
            </a:pPr>
            <a:r>
              <a:rPr lang="en-US" dirty="0" smtClean="0"/>
              <a:t>arcus zygomaticus; </a:t>
            </a:r>
          </a:p>
          <a:p>
            <a:pPr marL="68580" indent="0">
              <a:buNone/>
            </a:pPr>
            <a:r>
              <a:rPr lang="en-US" dirty="0" err="1" smtClean="0"/>
              <a:t>curvatura</a:t>
            </a:r>
            <a:r>
              <a:rPr lang="en-US" dirty="0" smtClean="0"/>
              <a:t> </a:t>
            </a:r>
            <a:r>
              <a:rPr lang="en-US" dirty="0" err="1" smtClean="0"/>
              <a:t>primaria</a:t>
            </a:r>
            <a:r>
              <a:rPr lang="en-US" dirty="0" smtClean="0"/>
              <a:t>; </a:t>
            </a:r>
          </a:p>
          <a:p>
            <a:pPr marL="68580" indent="0">
              <a:buNone/>
            </a:pPr>
            <a:r>
              <a:rPr lang="en-US" dirty="0" err="1" smtClean="0"/>
              <a:t>collum</a:t>
            </a:r>
            <a:r>
              <a:rPr lang="en-US" dirty="0" smtClean="0"/>
              <a:t> </a:t>
            </a:r>
            <a:r>
              <a:rPr lang="en-US" dirty="0" err="1" smtClean="0"/>
              <a:t>mandibulae</a:t>
            </a:r>
            <a:r>
              <a:rPr lang="en-US" dirty="0" smtClean="0"/>
              <a:t>; </a:t>
            </a:r>
          </a:p>
          <a:p>
            <a:pPr marL="68580" indent="0">
              <a:buNone/>
            </a:pPr>
            <a:r>
              <a:rPr lang="en-US" dirty="0" smtClean="0"/>
              <a:t>basis </a:t>
            </a:r>
            <a:r>
              <a:rPr lang="en-US" dirty="0" err="1" smtClean="0"/>
              <a:t>cranii</a:t>
            </a:r>
            <a:r>
              <a:rPr lang="en-US" dirty="0" smtClean="0"/>
              <a:t>; </a:t>
            </a:r>
          </a:p>
          <a:p>
            <a:pPr marL="68580" indent="0">
              <a:buNone/>
            </a:pPr>
            <a:r>
              <a:rPr lang="en-US" dirty="0" smtClean="0"/>
              <a:t>corpus </a:t>
            </a:r>
            <a:r>
              <a:rPr lang="en-US" dirty="0" err="1"/>
              <a:t>ossis</a:t>
            </a:r>
            <a:r>
              <a:rPr lang="en-US" dirty="0"/>
              <a:t> </a:t>
            </a:r>
            <a:r>
              <a:rPr lang="en-US" dirty="0" err="1" smtClean="0"/>
              <a:t>hyoidei</a:t>
            </a:r>
            <a:r>
              <a:rPr lang="en-US" dirty="0" smtClean="0"/>
              <a:t>; </a:t>
            </a:r>
          </a:p>
          <a:p>
            <a:pPr marL="68580" indent="0">
              <a:buNone/>
            </a:pPr>
            <a:r>
              <a:rPr lang="en-US" dirty="0" smtClean="0"/>
              <a:t>fovea </a:t>
            </a:r>
            <a:r>
              <a:rPr lang="en-US" dirty="0" err="1" smtClean="0"/>
              <a:t>dentis</a:t>
            </a:r>
            <a:r>
              <a:rPr lang="en-US" dirty="0" smtClean="0"/>
              <a:t>; </a:t>
            </a:r>
          </a:p>
          <a:p>
            <a:pPr marL="68580" indent="0">
              <a:buNone/>
            </a:pPr>
            <a:r>
              <a:rPr lang="en-US" dirty="0" smtClean="0"/>
              <a:t>incisura </a:t>
            </a:r>
            <a:r>
              <a:rPr lang="en-US" dirty="0" err="1"/>
              <a:t>vertebralis</a:t>
            </a:r>
            <a:r>
              <a:rPr lang="en-US" dirty="0"/>
              <a:t> </a:t>
            </a:r>
            <a:r>
              <a:rPr lang="en-US" dirty="0" smtClean="0"/>
              <a:t>superior; </a:t>
            </a:r>
          </a:p>
          <a:p>
            <a:pPr marL="68580" indent="0">
              <a:buNone/>
            </a:pPr>
            <a:r>
              <a:rPr lang="en-US" dirty="0" err="1" smtClean="0"/>
              <a:t>pediculus</a:t>
            </a:r>
            <a:r>
              <a:rPr lang="en-US" dirty="0" smtClean="0"/>
              <a:t> </a:t>
            </a:r>
            <a:r>
              <a:rPr lang="en-US" dirty="0"/>
              <a:t>arcus </a:t>
            </a:r>
            <a:r>
              <a:rPr lang="en-US" dirty="0" smtClean="0"/>
              <a:t>vertebrae; </a:t>
            </a:r>
          </a:p>
          <a:p>
            <a:pPr marL="68580" indent="0">
              <a:buNone/>
            </a:pPr>
            <a:r>
              <a:rPr lang="en-US" dirty="0" smtClean="0"/>
              <a:t>facies </a:t>
            </a:r>
            <a:r>
              <a:rPr lang="en-US" dirty="0" err="1"/>
              <a:t>articularis</a:t>
            </a:r>
            <a:r>
              <a:rPr lang="en-US" dirty="0"/>
              <a:t> </a:t>
            </a:r>
            <a:r>
              <a:rPr lang="en-US" dirty="0" smtClean="0"/>
              <a:t>inferior.</a:t>
            </a:r>
            <a:endParaRPr lang="uk-UA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572000" y="0"/>
            <a:ext cx="3672408" cy="62068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b="1" dirty="0"/>
              <a:t>ВПРАВИ</a:t>
            </a:r>
          </a:p>
        </p:txBody>
      </p:sp>
    </p:spTree>
    <p:extLst>
      <p:ext uri="{BB962C8B-B14F-4D97-AF65-F5344CB8AC3E}">
        <p14:creationId xmlns:p14="http://schemas.microsoft.com/office/powerpoint/2010/main" val="104395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20688"/>
            <a:ext cx="8064896" cy="6048672"/>
          </a:xfrm>
        </p:spPr>
        <p:txBody>
          <a:bodyPr>
            <a:normAutofit/>
          </a:bodyPr>
          <a:lstStyle/>
          <a:p>
            <a:r>
              <a:rPr lang="uk-UA" b="1" i="1" dirty="0" smtClean="0"/>
              <a:t>Прочитайте</a:t>
            </a:r>
            <a:r>
              <a:rPr lang="en-US" b="1" i="1" dirty="0" smtClean="0"/>
              <a:t>: </a:t>
            </a:r>
            <a:endParaRPr lang="uk-UA" dirty="0"/>
          </a:p>
          <a:p>
            <a:pPr marL="68580" indent="0">
              <a:buNone/>
            </a:pPr>
            <a:r>
              <a:rPr lang="en-US" dirty="0" smtClean="0"/>
              <a:t>scapula, </a:t>
            </a:r>
            <a:r>
              <a:rPr lang="uk-UA" dirty="0" smtClean="0"/>
              <a:t>		</a:t>
            </a:r>
            <a:r>
              <a:rPr lang="en-US" dirty="0" err="1" smtClean="0"/>
              <a:t>mandibula</a:t>
            </a:r>
            <a:r>
              <a:rPr lang="en-US" dirty="0" smtClean="0"/>
              <a:t>, </a:t>
            </a:r>
          </a:p>
          <a:p>
            <a:pPr marL="68580" indent="0">
              <a:buNone/>
            </a:pPr>
            <a:r>
              <a:rPr lang="en-US" dirty="0" err="1" smtClean="0"/>
              <a:t>clavicula</a:t>
            </a:r>
            <a:r>
              <a:rPr lang="en-US" dirty="0" smtClean="0"/>
              <a:t>, 	</a:t>
            </a:r>
            <a:r>
              <a:rPr lang="uk-UA" dirty="0" smtClean="0"/>
              <a:t>	</a:t>
            </a:r>
            <a:r>
              <a:rPr lang="en-US" dirty="0" smtClean="0"/>
              <a:t>fibula, </a:t>
            </a:r>
          </a:p>
          <a:p>
            <a:pPr marL="68580" indent="0">
              <a:buNone/>
            </a:pPr>
            <a:r>
              <a:rPr lang="en-US" dirty="0" err="1" smtClean="0"/>
              <a:t>maxillaris</a:t>
            </a:r>
            <a:r>
              <a:rPr lang="en-US" dirty="0" smtClean="0"/>
              <a:t>, 	</a:t>
            </a:r>
            <a:r>
              <a:rPr lang="uk-UA" dirty="0" smtClean="0"/>
              <a:t>	</a:t>
            </a:r>
            <a:r>
              <a:rPr lang="en-US" dirty="0" err="1" smtClean="0"/>
              <a:t>chronicus</a:t>
            </a:r>
            <a:r>
              <a:rPr lang="en-US" dirty="0" smtClean="0"/>
              <a:t>, </a:t>
            </a:r>
          </a:p>
          <a:p>
            <a:pPr marL="68580" indent="0">
              <a:buNone/>
            </a:pPr>
            <a:r>
              <a:rPr lang="en-US" dirty="0" err="1" smtClean="0"/>
              <a:t>gastricus</a:t>
            </a:r>
            <a:r>
              <a:rPr lang="en-US" dirty="0" smtClean="0"/>
              <a:t>, 	</a:t>
            </a:r>
            <a:r>
              <a:rPr lang="uk-UA" dirty="0" smtClean="0"/>
              <a:t>	</a:t>
            </a:r>
            <a:r>
              <a:rPr lang="en-US" dirty="0" err="1" smtClean="0"/>
              <a:t>pelvinus</a:t>
            </a:r>
            <a:r>
              <a:rPr lang="en-US" dirty="0" smtClean="0"/>
              <a:t>, </a:t>
            </a:r>
          </a:p>
          <a:p>
            <a:pPr marL="68580" indent="0">
              <a:buNone/>
            </a:pPr>
            <a:r>
              <a:rPr lang="en-US" dirty="0" err="1" smtClean="0"/>
              <a:t>fibrosus</a:t>
            </a:r>
            <a:r>
              <a:rPr lang="en-US" dirty="0" smtClean="0"/>
              <a:t>, 		</a:t>
            </a:r>
            <a:r>
              <a:rPr lang="en-US" dirty="0" err="1" smtClean="0"/>
              <a:t>gelatinosus</a:t>
            </a:r>
            <a:r>
              <a:rPr lang="en-US" dirty="0" smtClean="0"/>
              <a:t>, </a:t>
            </a:r>
          </a:p>
          <a:p>
            <a:pPr marL="68580" indent="0">
              <a:buNone/>
            </a:pPr>
            <a:r>
              <a:rPr lang="en-US" dirty="0" err="1" smtClean="0"/>
              <a:t>venosus</a:t>
            </a:r>
            <a:r>
              <a:rPr lang="en-US" dirty="0" smtClean="0"/>
              <a:t>, 	</a:t>
            </a:r>
            <a:r>
              <a:rPr lang="uk-UA" dirty="0" smtClean="0"/>
              <a:t>	</a:t>
            </a:r>
            <a:r>
              <a:rPr lang="en-US" dirty="0" err="1" smtClean="0"/>
              <a:t>squamosus</a:t>
            </a:r>
            <a:r>
              <a:rPr lang="en-US" dirty="0" smtClean="0"/>
              <a:t>, </a:t>
            </a:r>
          </a:p>
          <a:p>
            <a:pPr marL="68580" indent="0">
              <a:buNone/>
            </a:pPr>
            <a:r>
              <a:rPr lang="en-US" dirty="0" err="1" smtClean="0"/>
              <a:t>spirituosus</a:t>
            </a:r>
            <a:r>
              <a:rPr lang="en-US" dirty="0" smtClean="0"/>
              <a:t>, 	</a:t>
            </a:r>
            <a:r>
              <a:rPr lang="uk-UA" dirty="0" smtClean="0"/>
              <a:t>	</a:t>
            </a:r>
            <a:r>
              <a:rPr lang="en-US" dirty="0" err="1" smtClean="0"/>
              <a:t>capitatus</a:t>
            </a:r>
            <a:r>
              <a:rPr lang="en-US" dirty="0" smtClean="0"/>
              <a:t>, </a:t>
            </a:r>
          </a:p>
          <a:p>
            <a:pPr marL="68580" indent="0">
              <a:buNone/>
            </a:pPr>
            <a:r>
              <a:rPr lang="en-US" dirty="0" err="1" smtClean="0"/>
              <a:t>destillatus</a:t>
            </a:r>
            <a:r>
              <a:rPr lang="en-US" dirty="0" smtClean="0"/>
              <a:t>, 	</a:t>
            </a:r>
            <a:r>
              <a:rPr lang="uk-UA" dirty="0" smtClean="0"/>
              <a:t>	</a:t>
            </a:r>
            <a:r>
              <a:rPr lang="en-US" dirty="0" err="1" smtClean="0"/>
              <a:t>ceratus</a:t>
            </a:r>
            <a:r>
              <a:rPr lang="en-US" dirty="0" smtClean="0"/>
              <a:t>, </a:t>
            </a:r>
          </a:p>
          <a:p>
            <a:pPr marL="68580" indent="0">
              <a:buNone/>
            </a:pPr>
            <a:r>
              <a:rPr lang="en-US" dirty="0" err="1" smtClean="0"/>
              <a:t>auditivus</a:t>
            </a:r>
            <a:r>
              <a:rPr lang="en-US" dirty="0" smtClean="0"/>
              <a:t>, 	</a:t>
            </a:r>
            <a:r>
              <a:rPr lang="uk-UA" dirty="0" smtClean="0"/>
              <a:t>	</a:t>
            </a:r>
            <a:r>
              <a:rPr lang="en-US" dirty="0" err="1" smtClean="0"/>
              <a:t>vegetativus</a:t>
            </a:r>
            <a:r>
              <a:rPr lang="en-US" dirty="0" smtClean="0"/>
              <a:t>, </a:t>
            </a:r>
          </a:p>
          <a:p>
            <a:pPr marL="68580" indent="0">
              <a:buNone/>
            </a:pPr>
            <a:r>
              <a:rPr lang="en-US" dirty="0" err="1" smtClean="0"/>
              <a:t>incubativus</a:t>
            </a:r>
            <a:r>
              <a:rPr lang="en-US" dirty="0" smtClean="0"/>
              <a:t>,</a:t>
            </a:r>
            <a:r>
              <a:rPr lang="uk-UA" dirty="0" smtClean="0"/>
              <a:t>	</a:t>
            </a:r>
            <a:r>
              <a:rPr lang="en-US" dirty="0" err="1" smtClean="0"/>
              <a:t>incisivus</a:t>
            </a:r>
            <a:r>
              <a:rPr lang="en-US" dirty="0" smtClean="0"/>
              <a:t>, </a:t>
            </a:r>
          </a:p>
          <a:p>
            <a:pPr marL="68580" indent="0">
              <a:buNone/>
            </a:pPr>
            <a:r>
              <a:rPr lang="en-US" dirty="0" err="1" smtClean="0"/>
              <a:t>junctura</a:t>
            </a:r>
            <a:r>
              <a:rPr lang="en-US" dirty="0" smtClean="0"/>
              <a:t>), 	</a:t>
            </a:r>
            <a:r>
              <a:rPr lang="uk-UA" dirty="0" smtClean="0"/>
              <a:t>	</a:t>
            </a:r>
            <a:r>
              <a:rPr lang="en-US" dirty="0" err="1" smtClean="0"/>
              <a:t>temperatura</a:t>
            </a:r>
            <a:r>
              <a:rPr lang="en-US" dirty="0" smtClean="0"/>
              <a:t>.</a:t>
            </a:r>
            <a:endParaRPr lang="uk-UA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572000" y="0"/>
            <a:ext cx="3672408" cy="62068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b="1" dirty="0"/>
              <a:t>ВПРАВИ</a:t>
            </a:r>
          </a:p>
        </p:txBody>
      </p:sp>
    </p:spTree>
    <p:extLst>
      <p:ext uri="{BB962C8B-B14F-4D97-AF65-F5344CB8AC3E}">
        <p14:creationId xmlns:p14="http://schemas.microsoft.com/office/powerpoint/2010/main" val="280982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772816"/>
            <a:ext cx="6777317" cy="4563869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Кожне латинське слово має стільки складів, скільки голосних звуків.</a:t>
            </a:r>
            <a:endParaRPr lang="en-US" dirty="0" smtClean="0"/>
          </a:p>
          <a:p>
            <a:pPr marL="68580" indent="0" algn="just">
              <a:buNone/>
            </a:pPr>
            <a:endParaRPr lang="en-US" dirty="0" smtClean="0"/>
          </a:p>
          <a:p>
            <a:pPr algn="just"/>
            <a:r>
              <a:rPr lang="uk-UA" dirty="0" smtClean="0"/>
              <a:t>Склади рахуються з кінця слова.</a:t>
            </a:r>
            <a:endParaRPr lang="en-US" dirty="0" smtClean="0"/>
          </a:p>
          <a:p>
            <a:pPr marL="68580" indent="0">
              <a:buNone/>
            </a:pPr>
            <a:endParaRPr lang="en-US" i="1" dirty="0" smtClean="0"/>
          </a:p>
          <a:p>
            <a:pPr marL="68580" indent="0">
              <a:buNone/>
            </a:pPr>
            <a:r>
              <a:rPr lang="uk-UA" i="1" dirty="0" smtClean="0"/>
              <a:t>E</a:t>
            </a:r>
            <a:r>
              <a:rPr lang="en-US" i="1" dirty="0" smtClean="0"/>
              <a:t>.g.</a:t>
            </a:r>
            <a:r>
              <a:rPr lang="uk-UA" dirty="0" smtClean="0"/>
              <a:t>: 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uk-UA" b="1" dirty="0" err="1" smtClean="0"/>
              <a:t>Ar</a:t>
            </a:r>
            <a:r>
              <a:rPr lang="uk-UA" b="1" dirty="0" smtClean="0"/>
              <a:t>- </a:t>
            </a:r>
            <a:r>
              <a:rPr lang="uk-UA" b="1" dirty="0" err="1" smtClean="0"/>
              <a:t>te</a:t>
            </a:r>
            <a:r>
              <a:rPr lang="uk-UA" b="1" dirty="0" smtClean="0"/>
              <a:t>- </a:t>
            </a:r>
            <a:r>
              <a:rPr lang="uk-UA" b="1" dirty="0" err="1" smtClean="0"/>
              <a:t>ri</a:t>
            </a:r>
            <a:r>
              <a:rPr lang="uk-UA" b="1" dirty="0" smtClean="0"/>
              <a:t>- a </a:t>
            </a:r>
          </a:p>
          <a:p>
            <a:pPr marL="68580" indent="0">
              <a:buNone/>
            </a:pPr>
            <a:r>
              <a:rPr lang="en-US" b="1" dirty="0" smtClean="0"/>
              <a:t>		</a:t>
            </a:r>
            <a:r>
              <a:rPr lang="uk-UA" b="1" dirty="0" smtClean="0"/>
              <a:t>4 </a:t>
            </a:r>
            <a:r>
              <a:rPr lang="en-US" b="1" dirty="0"/>
              <a:t> </a:t>
            </a:r>
            <a:r>
              <a:rPr lang="en-US" b="1" dirty="0" smtClean="0"/>
              <a:t>   </a:t>
            </a:r>
            <a:r>
              <a:rPr lang="uk-UA" b="1" dirty="0" smtClean="0"/>
              <a:t>3</a:t>
            </a:r>
            <a:r>
              <a:rPr lang="en-US" b="1" dirty="0"/>
              <a:t>	</a:t>
            </a:r>
            <a:r>
              <a:rPr lang="en-US" b="1" dirty="0" smtClean="0"/>
              <a:t>  </a:t>
            </a:r>
            <a:r>
              <a:rPr lang="uk-UA" b="1" dirty="0" smtClean="0"/>
              <a:t>2 </a:t>
            </a:r>
            <a:r>
              <a:rPr lang="en-US" b="1" dirty="0" smtClean="0"/>
              <a:t>  </a:t>
            </a:r>
            <a:r>
              <a:rPr lang="uk-UA" b="1" dirty="0" smtClean="0"/>
              <a:t>1</a:t>
            </a:r>
            <a:endParaRPr lang="uk-UA" dirty="0"/>
          </a:p>
          <a:p>
            <a:pPr marL="68580" indent="0">
              <a:buNone/>
            </a:pPr>
            <a:r>
              <a:rPr lang="en-US" b="1" dirty="0" smtClean="0"/>
              <a:t>		</a:t>
            </a:r>
            <a:r>
              <a:rPr lang="uk-UA" b="1" dirty="0" err="1" smtClean="0"/>
              <a:t>Ar</a:t>
            </a:r>
            <a:r>
              <a:rPr lang="uk-UA" b="1" dirty="0" smtClean="0"/>
              <a:t>- </a:t>
            </a:r>
            <a:r>
              <a:rPr lang="uk-UA" b="1" dirty="0" err="1" smtClean="0"/>
              <a:t>ti</a:t>
            </a:r>
            <a:r>
              <a:rPr lang="uk-UA" b="1" dirty="0" smtClean="0"/>
              <a:t>- </a:t>
            </a:r>
            <a:r>
              <a:rPr lang="uk-UA" b="1" dirty="0" err="1" smtClean="0"/>
              <a:t>cu</a:t>
            </a:r>
            <a:r>
              <a:rPr lang="uk-UA" b="1" dirty="0" smtClean="0"/>
              <a:t>- </a:t>
            </a:r>
            <a:r>
              <a:rPr lang="uk-UA" b="1" dirty="0" err="1" smtClean="0"/>
              <a:t>la</a:t>
            </a:r>
            <a:r>
              <a:rPr lang="uk-UA" b="1" dirty="0" smtClean="0"/>
              <a:t>- </a:t>
            </a:r>
            <a:r>
              <a:rPr lang="uk-UA" b="1" dirty="0" err="1" smtClean="0"/>
              <a:t>ti</a:t>
            </a:r>
            <a:r>
              <a:rPr lang="uk-UA" b="1" dirty="0" smtClean="0"/>
              <a:t>- o</a:t>
            </a:r>
            <a:endParaRPr lang="uk-UA" dirty="0"/>
          </a:p>
          <a:p>
            <a:pPr marL="68580" indent="0">
              <a:buNone/>
            </a:pPr>
            <a:r>
              <a:rPr lang="en-US" b="1" dirty="0" smtClean="0"/>
              <a:t>		</a:t>
            </a:r>
            <a:r>
              <a:rPr lang="uk-UA" b="1" dirty="0" smtClean="0"/>
              <a:t>6 </a:t>
            </a:r>
            <a:r>
              <a:rPr lang="en-US" b="1" dirty="0"/>
              <a:t> </a:t>
            </a:r>
            <a:r>
              <a:rPr lang="en-US" b="1" dirty="0" smtClean="0"/>
              <a:t>  </a:t>
            </a:r>
            <a:r>
              <a:rPr lang="uk-UA" b="1" dirty="0" smtClean="0"/>
              <a:t>5 </a:t>
            </a:r>
            <a:r>
              <a:rPr lang="en-US" b="1" dirty="0"/>
              <a:t> </a:t>
            </a:r>
            <a:r>
              <a:rPr lang="en-US" b="1" dirty="0" smtClean="0"/>
              <a:t>  </a:t>
            </a:r>
            <a:r>
              <a:rPr lang="uk-UA" b="1" dirty="0" smtClean="0"/>
              <a:t>4</a:t>
            </a:r>
            <a:r>
              <a:rPr lang="en-US" b="1" dirty="0" smtClean="0"/>
              <a:t>     </a:t>
            </a:r>
            <a:r>
              <a:rPr lang="uk-UA" b="1" dirty="0" smtClean="0"/>
              <a:t>3 </a:t>
            </a:r>
            <a:r>
              <a:rPr lang="en-US" b="1" dirty="0"/>
              <a:t> </a:t>
            </a:r>
            <a:r>
              <a:rPr lang="en-US" b="1" dirty="0" smtClean="0"/>
              <a:t> </a:t>
            </a:r>
            <a:r>
              <a:rPr lang="uk-UA" b="1" dirty="0" smtClean="0"/>
              <a:t>2 </a:t>
            </a:r>
            <a:r>
              <a:rPr lang="en-US" b="1" dirty="0"/>
              <a:t> </a:t>
            </a:r>
            <a:r>
              <a:rPr lang="uk-UA" b="1" dirty="0" smtClean="0"/>
              <a:t>1</a:t>
            </a:r>
            <a:endParaRPr lang="uk-UA" dirty="0"/>
          </a:p>
          <a:p>
            <a:pPr algn="just"/>
            <a:endParaRPr lang="uk-UA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043490" y="692696"/>
            <a:ext cx="7024744" cy="720080"/>
          </a:xfrm>
        </p:spPr>
        <p:txBody>
          <a:bodyPr>
            <a:normAutofit/>
          </a:bodyPr>
          <a:lstStyle/>
          <a:p>
            <a:pPr algn="ctr"/>
            <a:r>
              <a:rPr lang="uk-UA" sz="3200" b="1" smtClean="0"/>
              <a:t>ПОДІЛ СЛІВ НА СКЛАДИ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463038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20688"/>
            <a:ext cx="8064896" cy="6048672"/>
          </a:xfrm>
        </p:spPr>
        <p:txBody>
          <a:bodyPr>
            <a:normAutofit/>
          </a:bodyPr>
          <a:lstStyle/>
          <a:p>
            <a:r>
              <a:rPr lang="uk-UA" b="1" i="1" dirty="0" smtClean="0"/>
              <a:t>Прочитайте</a:t>
            </a:r>
            <a:r>
              <a:rPr lang="en-US" b="1" i="1" dirty="0" smtClean="0"/>
              <a:t>: </a:t>
            </a:r>
            <a:endParaRPr lang="uk-UA" dirty="0"/>
          </a:p>
          <a:p>
            <a:pPr marL="68580" indent="0">
              <a:buNone/>
            </a:pPr>
            <a:r>
              <a:rPr lang="en-US" dirty="0" err="1" smtClean="0"/>
              <a:t>apertura</a:t>
            </a:r>
            <a:r>
              <a:rPr lang="en-US" dirty="0" smtClean="0"/>
              <a:t>, 	</a:t>
            </a:r>
            <a:r>
              <a:rPr lang="uk-UA" dirty="0" smtClean="0"/>
              <a:t>	</a:t>
            </a:r>
            <a:r>
              <a:rPr lang="en-US" dirty="0" err="1" smtClean="0"/>
              <a:t>anulus</a:t>
            </a:r>
            <a:r>
              <a:rPr lang="en-US" dirty="0" smtClean="0"/>
              <a:t>, </a:t>
            </a:r>
          </a:p>
          <a:p>
            <a:pPr marL="68580" indent="0">
              <a:buNone/>
            </a:pPr>
            <a:r>
              <a:rPr lang="en-US" dirty="0" err="1" smtClean="0"/>
              <a:t>angulus</a:t>
            </a:r>
            <a:r>
              <a:rPr lang="en-US" dirty="0" smtClean="0"/>
              <a:t>, 	</a:t>
            </a:r>
            <a:r>
              <a:rPr lang="uk-UA" dirty="0" smtClean="0"/>
              <a:t>	</a:t>
            </a:r>
            <a:r>
              <a:rPr lang="en-US" dirty="0" err="1" smtClean="0"/>
              <a:t>foveola</a:t>
            </a:r>
            <a:r>
              <a:rPr lang="en-US" dirty="0" smtClean="0"/>
              <a:t>, </a:t>
            </a:r>
          </a:p>
          <a:p>
            <a:pPr marL="68580" indent="0">
              <a:buNone/>
            </a:pPr>
            <a:r>
              <a:rPr lang="en-US" dirty="0" smtClean="0"/>
              <a:t>incisura, 	</a:t>
            </a:r>
            <a:r>
              <a:rPr lang="uk-UA" dirty="0" smtClean="0"/>
              <a:t>	</a:t>
            </a:r>
            <a:r>
              <a:rPr lang="en-US" dirty="0" smtClean="0"/>
              <a:t>tuberculum, </a:t>
            </a:r>
          </a:p>
          <a:p>
            <a:pPr marL="68580" indent="0">
              <a:buNone/>
            </a:pPr>
            <a:r>
              <a:rPr lang="en-US" dirty="0" err="1" smtClean="0"/>
              <a:t>spinosus</a:t>
            </a:r>
            <a:r>
              <a:rPr lang="en-US" dirty="0" smtClean="0"/>
              <a:t>, 	</a:t>
            </a:r>
            <a:r>
              <a:rPr lang="uk-UA" dirty="0" smtClean="0"/>
              <a:t>	</a:t>
            </a:r>
            <a:r>
              <a:rPr lang="en-US" dirty="0" err="1" smtClean="0"/>
              <a:t>thoracicus</a:t>
            </a:r>
            <a:r>
              <a:rPr lang="en-US" dirty="0" smtClean="0"/>
              <a:t>, </a:t>
            </a:r>
          </a:p>
          <a:p>
            <a:pPr marL="68580" indent="0">
              <a:buNone/>
            </a:pPr>
            <a:r>
              <a:rPr lang="en-US" dirty="0" err="1" smtClean="0"/>
              <a:t>articularis</a:t>
            </a:r>
            <a:r>
              <a:rPr lang="en-US" dirty="0" smtClean="0"/>
              <a:t>, </a:t>
            </a:r>
            <a:r>
              <a:rPr lang="uk-UA" dirty="0" smtClean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opticus</a:t>
            </a:r>
            <a:r>
              <a:rPr lang="en-US" dirty="0" smtClean="0"/>
              <a:t>, </a:t>
            </a:r>
          </a:p>
          <a:p>
            <a:pPr marL="68580" indent="0">
              <a:buNone/>
            </a:pPr>
            <a:r>
              <a:rPr lang="en-US" dirty="0" err="1" smtClean="0"/>
              <a:t>basilaris</a:t>
            </a:r>
            <a:r>
              <a:rPr lang="en-US" dirty="0" smtClean="0"/>
              <a:t>, 		</a:t>
            </a:r>
            <a:r>
              <a:rPr lang="en-US" dirty="0" err="1" smtClean="0"/>
              <a:t>cervicalis</a:t>
            </a:r>
            <a:r>
              <a:rPr lang="en-US" dirty="0" smtClean="0"/>
              <a:t>, </a:t>
            </a:r>
          </a:p>
          <a:p>
            <a:pPr marL="68580" indent="0">
              <a:buNone/>
            </a:pPr>
            <a:r>
              <a:rPr lang="en-US" dirty="0" err="1" smtClean="0"/>
              <a:t>musculus</a:t>
            </a:r>
            <a:r>
              <a:rPr lang="en-US" dirty="0" smtClean="0"/>
              <a:t>, </a:t>
            </a:r>
            <a:r>
              <a:rPr lang="uk-UA" dirty="0" smtClean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fissura</a:t>
            </a:r>
            <a:r>
              <a:rPr lang="en-US" dirty="0" smtClean="0"/>
              <a:t>, </a:t>
            </a:r>
          </a:p>
          <a:p>
            <a:pPr marL="68580" indent="0">
              <a:buNone/>
            </a:pPr>
            <a:r>
              <a:rPr lang="en-US" dirty="0" err="1" smtClean="0"/>
              <a:t>lateralis</a:t>
            </a:r>
            <a:r>
              <a:rPr lang="en-US" dirty="0" smtClean="0"/>
              <a:t>, 	</a:t>
            </a:r>
            <a:r>
              <a:rPr lang="uk-UA" dirty="0" smtClean="0"/>
              <a:t>	</a:t>
            </a:r>
            <a:r>
              <a:rPr lang="en-US" dirty="0" err="1" smtClean="0"/>
              <a:t>vertebralis</a:t>
            </a:r>
            <a:r>
              <a:rPr lang="en-US" dirty="0" smtClean="0"/>
              <a:t>, </a:t>
            </a:r>
          </a:p>
          <a:p>
            <a:pPr marL="68580" indent="0">
              <a:buNone/>
            </a:pPr>
            <a:r>
              <a:rPr lang="en-US" dirty="0" err="1" smtClean="0"/>
              <a:t>lumbalis</a:t>
            </a:r>
            <a:r>
              <a:rPr lang="en-US" dirty="0" smtClean="0"/>
              <a:t>, 	</a:t>
            </a:r>
            <a:r>
              <a:rPr lang="uk-UA" dirty="0" smtClean="0"/>
              <a:t>	</a:t>
            </a:r>
            <a:r>
              <a:rPr lang="en-US" dirty="0" err="1" smtClean="0"/>
              <a:t>fossula</a:t>
            </a:r>
            <a:r>
              <a:rPr lang="en-US" dirty="0" smtClean="0"/>
              <a:t>, </a:t>
            </a:r>
          </a:p>
          <a:p>
            <a:pPr marL="68580" indent="0">
              <a:buNone/>
            </a:pPr>
            <a:r>
              <a:rPr lang="en-US" dirty="0" err="1" smtClean="0"/>
              <a:t>ventriculus</a:t>
            </a:r>
            <a:r>
              <a:rPr lang="en-US" dirty="0" smtClean="0"/>
              <a:t>,</a:t>
            </a:r>
            <a:r>
              <a:rPr lang="uk-UA" dirty="0" smtClean="0"/>
              <a:t>	</a:t>
            </a:r>
            <a:r>
              <a:rPr lang="en-US" dirty="0" smtClean="0"/>
              <a:t> 	</a:t>
            </a:r>
            <a:r>
              <a:rPr lang="en-US" dirty="0" err="1" smtClean="0"/>
              <a:t>glandula</a:t>
            </a:r>
            <a:r>
              <a:rPr lang="en-US" dirty="0" smtClean="0"/>
              <a:t>, 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572000" y="0"/>
            <a:ext cx="3672408" cy="62068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b="1" dirty="0"/>
              <a:t>ВПРАВИ</a:t>
            </a:r>
          </a:p>
        </p:txBody>
      </p:sp>
    </p:spTree>
    <p:extLst>
      <p:ext uri="{BB962C8B-B14F-4D97-AF65-F5344CB8AC3E}">
        <p14:creationId xmlns:p14="http://schemas.microsoft.com/office/powerpoint/2010/main" val="173838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0" y="0"/>
            <a:ext cx="3672408" cy="62068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ВПРАВИ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92696"/>
            <a:ext cx="8064896" cy="5688632"/>
          </a:xfrm>
        </p:spPr>
        <p:txBody>
          <a:bodyPr>
            <a:normAutofit/>
          </a:bodyPr>
          <a:lstStyle/>
          <a:p>
            <a:r>
              <a:rPr lang="uk-UA" b="1" i="1" dirty="0" smtClean="0"/>
              <a:t>Прочитайте</a:t>
            </a:r>
            <a:r>
              <a:rPr lang="en-US" b="1" i="1" dirty="0" smtClean="0"/>
              <a:t>:</a:t>
            </a:r>
            <a:endParaRPr lang="uk-UA" dirty="0"/>
          </a:p>
          <a:p>
            <a:pPr marL="68580" indent="0">
              <a:buNone/>
            </a:pPr>
            <a:r>
              <a:rPr lang="en-US" sz="2800" dirty="0" err="1" smtClean="0"/>
              <a:t>articulatio</a:t>
            </a:r>
            <a:r>
              <a:rPr lang="en-US" sz="2800" dirty="0" smtClean="0"/>
              <a:t> </a:t>
            </a:r>
            <a:r>
              <a:rPr lang="en-US" sz="2800" dirty="0" err="1" smtClean="0"/>
              <a:t>atlantooccipitalis</a:t>
            </a:r>
            <a:r>
              <a:rPr lang="en-US" sz="2800" dirty="0" smtClean="0"/>
              <a:t>, </a:t>
            </a:r>
          </a:p>
          <a:p>
            <a:pPr marL="68580" indent="0">
              <a:buNone/>
            </a:pPr>
            <a:r>
              <a:rPr lang="en-US" sz="2800" dirty="0" err="1" smtClean="0"/>
              <a:t>canalis</a:t>
            </a:r>
            <a:r>
              <a:rPr lang="en-US" sz="2800" dirty="0" smtClean="0"/>
              <a:t> </a:t>
            </a:r>
            <a:r>
              <a:rPr lang="en-US" sz="2800" dirty="0" err="1" smtClean="0"/>
              <a:t>vertebralis</a:t>
            </a:r>
            <a:r>
              <a:rPr lang="en-US" sz="2800" dirty="0" smtClean="0"/>
              <a:t>, </a:t>
            </a:r>
          </a:p>
          <a:p>
            <a:pPr marL="68580" indent="0">
              <a:buNone/>
            </a:pPr>
            <a:r>
              <a:rPr lang="en-US" sz="2800" dirty="0" smtClean="0"/>
              <a:t>sulcus </a:t>
            </a:r>
            <a:r>
              <a:rPr lang="en-US" sz="2800" dirty="0" err="1"/>
              <a:t>costovertebralis</a:t>
            </a:r>
            <a:r>
              <a:rPr lang="en-US" sz="2800" dirty="0"/>
              <a:t> minor (major</a:t>
            </a:r>
            <a:r>
              <a:rPr lang="en-US" sz="2800" dirty="0" smtClean="0"/>
              <a:t>), </a:t>
            </a:r>
          </a:p>
          <a:p>
            <a:pPr marL="68580" indent="0">
              <a:buNone/>
            </a:pPr>
            <a:r>
              <a:rPr lang="en-US" sz="2800" dirty="0" smtClean="0"/>
              <a:t>incisurae </a:t>
            </a:r>
            <a:r>
              <a:rPr lang="en-US" sz="2800" dirty="0" err="1" smtClean="0"/>
              <a:t>costales</a:t>
            </a:r>
            <a:r>
              <a:rPr lang="en-US" sz="2800" dirty="0" smtClean="0"/>
              <a:t>,</a:t>
            </a:r>
          </a:p>
          <a:p>
            <a:pPr marL="68580" indent="0">
              <a:buNone/>
            </a:pPr>
            <a:r>
              <a:rPr lang="en-US" sz="2800" dirty="0" smtClean="0"/>
              <a:t>ligamentum </a:t>
            </a:r>
            <a:r>
              <a:rPr lang="en-US" sz="2800" dirty="0" err="1"/>
              <a:t>capĭtis</a:t>
            </a:r>
            <a:r>
              <a:rPr lang="en-US" sz="2800" dirty="0"/>
              <a:t> </a:t>
            </a:r>
            <a:r>
              <a:rPr lang="en-US" sz="2800" dirty="0" smtClean="0"/>
              <a:t>costae, </a:t>
            </a:r>
          </a:p>
          <a:p>
            <a:pPr marL="68580" indent="0">
              <a:buNone/>
            </a:pPr>
            <a:r>
              <a:rPr lang="en-US" sz="2800" dirty="0" err="1" smtClean="0"/>
              <a:t>articulatio</a:t>
            </a:r>
            <a:r>
              <a:rPr lang="en-US" sz="2800" dirty="0" smtClean="0"/>
              <a:t> </a:t>
            </a:r>
            <a:r>
              <a:rPr lang="en-US" sz="2800" dirty="0" err="1"/>
              <a:t>capĭtis</a:t>
            </a:r>
            <a:r>
              <a:rPr lang="en-US" sz="2800" dirty="0"/>
              <a:t> </a:t>
            </a:r>
            <a:r>
              <a:rPr lang="en-US" sz="2800" dirty="0" smtClean="0"/>
              <a:t>costae, </a:t>
            </a:r>
          </a:p>
          <a:p>
            <a:pPr marL="68580" indent="0">
              <a:buNone/>
            </a:pPr>
            <a:r>
              <a:rPr lang="en-US" sz="2800" dirty="0" err="1" smtClean="0"/>
              <a:t>spatia</a:t>
            </a:r>
            <a:r>
              <a:rPr lang="en-US" sz="2800" dirty="0" smtClean="0"/>
              <a:t> </a:t>
            </a:r>
            <a:r>
              <a:rPr lang="en-US" sz="2800" dirty="0" err="1" smtClean="0"/>
              <a:t>intercostalia</a:t>
            </a:r>
            <a:r>
              <a:rPr lang="en-US" sz="2800" dirty="0" smtClean="0"/>
              <a:t>, </a:t>
            </a:r>
          </a:p>
          <a:p>
            <a:pPr marL="68580" indent="0">
              <a:buNone/>
            </a:pPr>
            <a:r>
              <a:rPr lang="en-US" sz="2800" dirty="0" err="1" smtClean="0"/>
              <a:t>apertura</a:t>
            </a:r>
            <a:r>
              <a:rPr lang="en-US" sz="2800" dirty="0" smtClean="0"/>
              <a:t> </a:t>
            </a:r>
            <a:r>
              <a:rPr lang="en-US" sz="2800" dirty="0" err="1"/>
              <a:t>thorācis</a:t>
            </a:r>
            <a:r>
              <a:rPr lang="en-US" sz="2800" dirty="0"/>
              <a:t> superior (inferior</a:t>
            </a:r>
            <a:r>
              <a:rPr lang="en-US" sz="2800" dirty="0" smtClean="0"/>
              <a:t>), </a:t>
            </a:r>
          </a:p>
          <a:p>
            <a:pPr marL="68580" indent="0">
              <a:buNone/>
            </a:pPr>
            <a:r>
              <a:rPr lang="en-US" sz="2800" dirty="0" err="1" smtClean="0"/>
              <a:t>angulus</a:t>
            </a:r>
            <a:r>
              <a:rPr lang="en-US" sz="2800" dirty="0" smtClean="0"/>
              <a:t> </a:t>
            </a:r>
            <a:r>
              <a:rPr lang="en-US" sz="2800" dirty="0" err="1" smtClean="0"/>
              <a:t>infrasternalis</a:t>
            </a:r>
            <a:r>
              <a:rPr lang="en-US" sz="2800" dirty="0" smtClean="0"/>
              <a:t>, </a:t>
            </a:r>
          </a:p>
          <a:p>
            <a:pPr marL="68580" indent="0">
              <a:buNone/>
            </a:pPr>
            <a:r>
              <a:rPr lang="en-US" sz="2800" dirty="0" err="1" smtClean="0"/>
              <a:t>fissura</a:t>
            </a:r>
            <a:r>
              <a:rPr lang="en-US" sz="2800" dirty="0" smtClean="0"/>
              <a:t> </a:t>
            </a:r>
            <a:r>
              <a:rPr lang="en-US" sz="2800" dirty="0" err="1" smtClean="0"/>
              <a:t>sterni</a:t>
            </a:r>
            <a:r>
              <a:rPr lang="en-US" sz="2800" dirty="0" smtClean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809828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0" y="0"/>
            <a:ext cx="3672408" cy="62068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ВПРАВИ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92696"/>
            <a:ext cx="8064896" cy="5688632"/>
          </a:xfrm>
        </p:spPr>
        <p:txBody>
          <a:bodyPr>
            <a:normAutofit/>
          </a:bodyPr>
          <a:lstStyle/>
          <a:p>
            <a:r>
              <a:rPr lang="uk-UA" b="1" i="1" dirty="0" smtClean="0"/>
              <a:t>Прочитайте</a:t>
            </a:r>
            <a:r>
              <a:rPr lang="en-US" b="1" i="1" dirty="0" smtClean="0"/>
              <a:t>:</a:t>
            </a:r>
            <a:endParaRPr lang="uk-UA" dirty="0"/>
          </a:p>
          <a:p>
            <a:pPr marL="68580" indent="0">
              <a:buNone/>
            </a:pPr>
            <a:r>
              <a:rPr lang="en-US" sz="2800" dirty="0"/>
              <a:t>costa </a:t>
            </a:r>
            <a:r>
              <a:rPr lang="en-US" sz="2800" dirty="0" err="1" smtClean="0"/>
              <a:t>fluctuans</a:t>
            </a:r>
            <a:r>
              <a:rPr lang="en-US" sz="2800" dirty="0" smtClean="0"/>
              <a:t>, </a:t>
            </a:r>
            <a:endParaRPr lang="en-US" sz="2800" dirty="0"/>
          </a:p>
          <a:p>
            <a:pPr marL="68580" indent="0">
              <a:buNone/>
            </a:pPr>
            <a:r>
              <a:rPr lang="en-US" sz="2800" dirty="0" smtClean="0"/>
              <a:t>vertebra </a:t>
            </a:r>
            <a:r>
              <a:rPr lang="en-US" sz="2800" dirty="0" err="1" smtClean="0"/>
              <a:t>thoracica</a:t>
            </a:r>
            <a:r>
              <a:rPr lang="en-US" sz="2800" dirty="0" smtClean="0"/>
              <a:t>, </a:t>
            </a:r>
          </a:p>
          <a:p>
            <a:pPr marL="68580" indent="0">
              <a:buNone/>
            </a:pPr>
            <a:r>
              <a:rPr lang="en-US" sz="2800" dirty="0" err="1" smtClean="0"/>
              <a:t>columna</a:t>
            </a:r>
            <a:r>
              <a:rPr lang="en-US" sz="2800" dirty="0" smtClean="0"/>
              <a:t> </a:t>
            </a:r>
            <a:r>
              <a:rPr lang="en-US" sz="2800" dirty="0" err="1" smtClean="0"/>
              <a:t>vertebralis</a:t>
            </a:r>
            <a:r>
              <a:rPr lang="en-US" sz="2800" dirty="0" smtClean="0"/>
              <a:t>, </a:t>
            </a:r>
          </a:p>
          <a:p>
            <a:pPr marL="68580" indent="0">
              <a:buNone/>
            </a:pPr>
            <a:r>
              <a:rPr lang="en-US" sz="2800" dirty="0" err="1" smtClean="0"/>
              <a:t>processus</a:t>
            </a:r>
            <a:r>
              <a:rPr lang="en-US" sz="2800" dirty="0" smtClean="0"/>
              <a:t> </a:t>
            </a:r>
            <a:r>
              <a:rPr lang="en-US" sz="2800" dirty="0" err="1"/>
              <a:t>articularis</a:t>
            </a:r>
            <a:r>
              <a:rPr lang="en-US" sz="2800" dirty="0"/>
              <a:t> </a:t>
            </a:r>
            <a:r>
              <a:rPr lang="en-US" sz="2800" dirty="0" smtClean="0"/>
              <a:t>superior, </a:t>
            </a:r>
            <a:endParaRPr lang="uk-UA" sz="2800" dirty="0" smtClean="0"/>
          </a:p>
          <a:p>
            <a:pPr marL="68580" indent="0">
              <a:buNone/>
            </a:pPr>
            <a:r>
              <a:rPr lang="en-US" sz="2800" dirty="0" smtClean="0"/>
              <a:t>tuberculum </a:t>
            </a:r>
            <a:r>
              <a:rPr lang="en-US" sz="2800" dirty="0" err="1" smtClean="0"/>
              <a:t>anterius</a:t>
            </a:r>
            <a:r>
              <a:rPr lang="en-US" sz="2800" dirty="0" smtClean="0"/>
              <a:t>, </a:t>
            </a:r>
          </a:p>
          <a:p>
            <a:pPr marL="68580" indent="0">
              <a:buNone/>
            </a:pPr>
            <a:r>
              <a:rPr lang="en-US" sz="2800" dirty="0" smtClean="0"/>
              <a:t>facies </a:t>
            </a:r>
            <a:r>
              <a:rPr lang="en-US" sz="2800" dirty="0" err="1"/>
              <a:t>articularis</a:t>
            </a:r>
            <a:r>
              <a:rPr lang="en-US" sz="2800" dirty="0"/>
              <a:t> </a:t>
            </a:r>
            <a:r>
              <a:rPr lang="en-US" sz="2800" dirty="0" smtClean="0"/>
              <a:t>anterior, </a:t>
            </a:r>
          </a:p>
          <a:p>
            <a:pPr marL="68580" indent="0">
              <a:buNone/>
            </a:pPr>
            <a:r>
              <a:rPr lang="en-US" sz="2800" dirty="0" smtClean="0"/>
              <a:t>sulcus </a:t>
            </a:r>
            <a:r>
              <a:rPr lang="en-US" sz="2800" dirty="0"/>
              <a:t>arteriae </a:t>
            </a:r>
            <a:r>
              <a:rPr lang="en-US" sz="2800" dirty="0" err="1" smtClean="0"/>
              <a:t>vertebralis</a:t>
            </a:r>
            <a:r>
              <a:rPr lang="en-US" sz="2800" dirty="0" smtClean="0"/>
              <a:t>, </a:t>
            </a:r>
          </a:p>
          <a:p>
            <a:pPr marL="68580" indent="0">
              <a:buNone/>
            </a:pPr>
            <a:r>
              <a:rPr lang="en-US" sz="2800" dirty="0" smtClean="0"/>
              <a:t>nucleus pulposus, </a:t>
            </a:r>
          </a:p>
          <a:p>
            <a:pPr marL="68580" indent="0">
              <a:buNone/>
            </a:pPr>
            <a:r>
              <a:rPr lang="en-US" sz="2800" dirty="0" err="1" smtClean="0"/>
              <a:t>anulus</a:t>
            </a:r>
            <a:r>
              <a:rPr lang="en-US" sz="2800" dirty="0" smtClean="0"/>
              <a:t> </a:t>
            </a:r>
            <a:r>
              <a:rPr lang="en-US" sz="2800" dirty="0" err="1" smtClean="0"/>
              <a:t>fibrosus</a:t>
            </a:r>
            <a:r>
              <a:rPr lang="en-US" sz="2800" dirty="0" smtClean="0"/>
              <a:t>, </a:t>
            </a:r>
          </a:p>
          <a:p>
            <a:pPr marL="68580" indent="0">
              <a:buNone/>
            </a:pPr>
            <a:r>
              <a:rPr lang="en-US" sz="2800" dirty="0" smtClean="0"/>
              <a:t>ligamentum </a:t>
            </a:r>
            <a:r>
              <a:rPr lang="en-US" sz="2800" dirty="0" err="1"/>
              <a:t>longitutinale</a:t>
            </a:r>
            <a:r>
              <a:rPr lang="en-US" sz="2800" dirty="0"/>
              <a:t> </a:t>
            </a:r>
            <a:r>
              <a:rPr lang="en-US" sz="2800" dirty="0" err="1" smtClean="0"/>
              <a:t>anterius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5641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44624"/>
            <a:ext cx="3528392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 smtClean="0"/>
              <a:t>ЗРАЗОК СР</a:t>
            </a:r>
            <a:r>
              <a:rPr lang="en-GB" sz="3200" b="1" dirty="0" smtClean="0"/>
              <a:t> </a:t>
            </a:r>
            <a:r>
              <a:rPr lang="en-GB" sz="3200" b="1" dirty="0"/>
              <a:t>#1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832648"/>
          </a:xfrm>
        </p:spPr>
        <p:txBody>
          <a:bodyPr numCol="2">
            <a:normAutofit fontScale="55000" lnSpcReduction="20000"/>
          </a:bodyPr>
          <a:lstStyle/>
          <a:p>
            <a:r>
              <a:rPr lang="ru-RU" b="1" dirty="0"/>
              <a:t>1. </a:t>
            </a:r>
            <a:r>
              <a:rPr lang="uk-UA" b="1" dirty="0"/>
              <a:t>Оберіть слово, у якому</a:t>
            </a:r>
            <a:r>
              <a:rPr lang="ru-RU" b="1" dirty="0"/>
              <a:t> “</a:t>
            </a:r>
            <a:r>
              <a:rPr lang="en-US" b="1" dirty="0"/>
              <a:t>c</a:t>
            </a:r>
            <a:r>
              <a:rPr lang="ru-RU" b="1" dirty="0"/>
              <a:t>” </a:t>
            </a:r>
            <a:r>
              <a:rPr lang="uk-UA" b="1" dirty="0"/>
              <a:t>вимовляється як</a:t>
            </a:r>
            <a:r>
              <a:rPr lang="ru-RU" b="1" dirty="0"/>
              <a:t> /</a:t>
            </a:r>
            <a:r>
              <a:rPr lang="en-US" b="1" dirty="0" err="1"/>
              <a:t>ts</a:t>
            </a:r>
            <a:r>
              <a:rPr lang="ru-RU" b="1" dirty="0"/>
              <a:t>/: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a) </a:t>
            </a:r>
            <a:r>
              <a:rPr lang="en-US" i="1" dirty="0" err="1"/>
              <a:t>capitulum</a:t>
            </a:r>
            <a:r>
              <a:rPr lang="en-US" i="1" dirty="0"/>
              <a:t>; </a:t>
            </a:r>
            <a:r>
              <a:rPr lang="uk-UA" i="1" dirty="0" smtClean="0"/>
              <a:t>	</a:t>
            </a:r>
            <a:r>
              <a:rPr lang="en-US" i="1" dirty="0" smtClean="0"/>
              <a:t>b</a:t>
            </a:r>
            <a:r>
              <a:rPr lang="en-US" i="1" dirty="0"/>
              <a:t>) corpus; 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c) cauda; </a:t>
            </a:r>
            <a:r>
              <a:rPr lang="uk-UA" i="1" dirty="0" smtClean="0"/>
              <a:t>	</a:t>
            </a:r>
            <a:r>
              <a:rPr lang="en-US" i="1" dirty="0" smtClean="0"/>
              <a:t>d</a:t>
            </a:r>
            <a:r>
              <a:rPr lang="en-US" i="1" dirty="0"/>
              <a:t>) </a:t>
            </a:r>
            <a:r>
              <a:rPr lang="en-US" i="1" dirty="0" err="1"/>
              <a:t>caecus</a:t>
            </a:r>
            <a:r>
              <a:rPr lang="en-US" i="1" dirty="0"/>
              <a:t>; 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e) </a:t>
            </a:r>
            <a:r>
              <a:rPr lang="en-US" i="1" dirty="0" err="1"/>
              <a:t>cubitus</a:t>
            </a:r>
            <a:r>
              <a:rPr lang="en-US" i="1" dirty="0"/>
              <a:t>. </a:t>
            </a:r>
            <a:endParaRPr lang="uk-UA" i="1" dirty="0" smtClean="0"/>
          </a:p>
          <a:p>
            <a:pPr marL="68580" indent="0">
              <a:buNone/>
            </a:pPr>
            <a:endParaRPr lang="uk-UA" dirty="0"/>
          </a:p>
          <a:p>
            <a:r>
              <a:rPr lang="en-US" b="1" dirty="0"/>
              <a:t>2. </a:t>
            </a:r>
            <a:r>
              <a:rPr lang="uk-UA" b="1" dirty="0"/>
              <a:t>Оберіть слово, у якому</a:t>
            </a:r>
            <a:r>
              <a:rPr lang="en-US" b="1" dirty="0"/>
              <a:t> “s” </a:t>
            </a:r>
            <a:r>
              <a:rPr lang="uk-UA" b="1" dirty="0"/>
              <a:t>вимовляється як</a:t>
            </a:r>
            <a:r>
              <a:rPr lang="en-US" b="1" dirty="0"/>
              <a:t> /s/: 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a) </a:t>
            </a:r>
            <a:r>
              <a:rPr lang="en-US" i="1" dirty="0" err="1"/>
              <a:t>rosa</a:t>
            </a:r>
            <a:r>
              <a:rPr lang="en-US" i="1" dirty="0"/>
              <a:t>; </a:t>
            </a:r>
            <a:r>
              <a:rPr lang="uk-UA" i="1" dirty="0" smtClean="0"/>
              <a:t>		</a:t>
            </a:r>
            <a:r>
              <a:rPr lang="en-US" i="1" dirty="0" smtClean="0"/>
              <a:t>b</a:t>
            </a:r>
            <a:r>
              <a:rPr lang="en-US" i="1" dirty="0"/>
              <a:t>) platysma 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c) vasa; </a:t>
            </a:r>
            <a:r>
              <a:rPr lang="uk-UA" i="1" dirty="0" smtClean="0"/>
              <a:t>		</a:t>
            </a:r>
            <a:r>
              <a:rPr lang="en-US" i="1" dirty="0" smtClean="0"/>
              <a:t>d</a:t>
            </a:r>
            <a:r>
              <a:rPr lang="en-US" i="1" dirty="0"/>
              <a:t>) costa; 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e) incisura.  </a:t>
            </a:r>
            <a:endParaRPr lang="uk-UA" i="1" dirty="0" smtClean="0"/>
          </a:p>
          <a:p>
            <a:pPr marL="68580" indent="0">
              <a:buNone/>
            </a:pPr>
            <a:endParaRPr lang="uk-UA" dirty="0"/>
          </a:p>
          <a:p>
            <a:r>
              <a:rPr lang="en-US" b="1" dirty="0"/>
              <a:t>3. </a:t>
            </a:r>
            <a:r>
              <a:rPr lang="uk-UA" b="1" dirty="0"/>
              <a:t>Оберіть слово, у якому</a:t>
            </a:r>
            <a:r>
              <a:rPr lang="en-US" b="1" dirty="0"/>
              <a:t> “</a:t>
            </a:r>
            <a:r>
              <a:rPr lang="en-US" b="1" dirty="0" err="1"/>
              <a:t>ngu</a:t>
            </a:r>
            <a:r>
              <a:rPr lang="en-US" b="1" dirty="0"/>
              <a:t>” </a:t>
            </a:r>
            <a:r>
              <a:rPr lang="uk-UA" b="1" dirty="0"/>
              <a:t>вимовляється як</a:t>
            </a:r>
            <a:r>
              <a:rPr lang="en-US" b="1" dirty="0"/>
              <a:t> /</a:t>
            </a:r>
            <a:r>
              <a:rPr lang="en-US" b="1" dirty="0" err="1"/>
              <a:t>ngu</a:t>
            </a:r>
            <a:r>
              <a:rPr lang="en-US" b="1" dirty="0"/>
              <a:t>/: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a) </a:t>
            </a:r>
            <a:r>
              <a:rPr lang="en-US" i="1" dirty="0" err="1"/>
              <a:t>inguinalis</a:t>
            </a:r>
            <a:r>
              <a:rPr lang="en-US" i="1" dirty="0"/>
              <a:t>; </a:t>
            </a:r>
            <a:r>
              <a:rPr lang="uk-UA" i="1" dirty="0" smtClean="0"/>
              <a:t>	</a:t>
            </a:r>
            <a:r>
              <a:rPr lang="en-US" i="1" dirty="0" smtClean="0"/>
              <a:t>b</a:t>
            </a:r>
            <a:r>
              <a:rPr lang="en-US" i="1" dirty="0"/>
              <a:t>) unguis; 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c) </a:t>
            </a:r>
            <a:r>
              <a:rPr lang="en-US" i="1" dirty="0" err="1"/>
              <a:t>unguentum</a:t>
            </a:r>
            <a:r>
              <a:rPr lang="en-US" i="1" dirty="0"/>
              <a:t>; </a:t>
            </a:r>
            <a:r>
              <a:rPr lang="uk-UA" i="1" dirty="0" smtClean="0"/>
              <a:t>	</a:t>
            </a:r>
            <a:r>
              <a:rPr lang="en-US" i="1" dirty="0" smtClean="0"/>
              <a:t>d</a:t>
            </a:r>
            <a:r>
              <a:rPr lang="en-US" i="1" dirty="0"/>
              <a:t>) </a:t>
            </a:r>
            <a:r>
              <a:rPr lang="en-US" i="1" dirty="0" err="1"/>
              <a:t>angustus</a:t>
            </a:r>
            <a:r>
              <a:rPr lang="en-US" i="1" dirty="0"/>
              <a:t>; 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e) </a:t>
            </a:r>
            <a:r>
              <a:rPr lang="en-US" i="1" dirty="0" err="1"/>
              <a:t>sanguis</a:t>
            </a:r>
            <a:r>
              <a:rPr lang="en-US" i="1" dirty="0"/>
              <a:t>. </a:t>
            </a:r>
            <a:endParaRPr lang="uk-UA" i="1" dirty="0" smtClean="0"/>
          </a:p>
          <a:p>
            <a:pPr marL="68580" indent="0">
              <a:buNone/>
            </a:pPr>
            <a:endParaRPr lang="uk-UA" dirty="0"/>
          </a:p>
          <a:p>
            <a:r>
              <a:rPr lang="en-US" b="1" dirty="0"/>
              <a:t>4. </a:t>
            </a:r>
            <a:r>
              <a:rPr lang="uk-UA" b="1" dirty="0"/>
              <a:t>Оберіть слово, у якому</a:t>
            </a:r>
            <a:r>
              <a:rPr lang="en-US" b="1" dirty="0"/>
              <a:t> “</a:t>
            </a:r>
            <a:r>
              <a:rPr lang="en-US" b="1" dirty="0" err="1"/>
              <a:t>ti</a:t>
            </a:r>
            <a:r>
              <a:rPr lang="en-US" b="1" dirty="0"/>
              <a:t>” </a:t>
            </a:r>
            <a:r>
              <a:rPr lang="uk-UA" b="1" dirty="0"/>
              <a:t>вимовляється як</a:t>
            </a:r>
            <a:r>
              <a:rPr lang="en-US" b="1" dirty="0"/>
              <a:t> /</a:t>
            </a:r>
            <a:r>
              <a:rPr lang="en-US" b="1" dirty="0" err="1"/>
              <a:t>ti</a:t>
            </a:r>
            <a:r>
              <a:rPr lang="en-US" b="1" dirty="0"/>
              <a:t>/:  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a) </a:t>
            </a:r>
            <a:r>
              <a:rPr lang="en-US" i="1" dirty="0" err="1"/>
              <a:t>bestia</a:t>
            </a:r>
            <a:r>
              <a:rPr lang="en-US" i="1" dirty="0"/>
              <a:t>; </a:t>
            </a:r>
            <a:r>
              <a:rPr lang="uk-UA" i="1" dirty="0" smtClean="0"/>
              <a:t>		</a:t>
            </a:r>
            <a:r>
              <a:rPr lang="en-US" i="1" dirty="0" smtClean="0"/>
              <a:t>b</a:t>
            </a:r>
            <a:r>
              <a:rPr lang="en-US" i="1" dirty="0"/>
              <a:t>) </a:t>
            </a:r>
            <a:r>
              <a:rPr lang="en-US" i="1" dirty="0" err="1"/>
              <a:t>articulatio</a:t>
            </a:r>
            <a:r>
              <a:rPr lang="en-US" i="1" dirty="0"/>
              <a:t>; 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c) </a:t>
            </a:r>
            <a:r>
              <a:rPr lang="en-US" i="1" dirty="0" err="1"/>
              <a:t>sanatio</a:t>
            </a:r>
            <a:r>
              <a:rPr lang="en-US" i="1" dirty="0"/>
              <a:t>; </a:t>
            </a:r>
            <a:r>
              <a:rPr lang="uk-UA" i="1" dirty="0" smtClean="0"/>
              <a:t>	</a:t>
            </a:r>
            <a:r>
              <a:rPr lang="en-US" i="1" dirty="0" smtClean="0"/>
              <a:t>d</a:t>
            </a:r>
            <a:r>
              <a:rPr lang="en-US" i="1" dirty="0"/>
              <a:t>) </a:t>
            </a:r>
            <a:r>
              <a:rPr lang="en-US" i="1" dirty="0" err="1"/>
              <a:t>injectio</a:t>
            </a:r>
            <a:r>
              <a:rPr lang="en-US" i="1" dirty="0"/>
              <a:t>; 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e) substantia. </a:t>
            </a:r>
            <a:endParaRPr lang="uk-UA" i="1" dirty="0" smtClean="0"/>
          </a:p>
          <a:p>
            <a:pPr marL="68580" indent="0">
              <a:buNone/>
            </a:pPr>
            <a:endParaRPr lang="uk-UA" dirty="0"/>
          </a:p>
          <a:p>
            <a:r>
              <a:rPr lang="ru-RU" b="1" dirty="0"/>
              <a:t>5. </a:t>
            </a:r>
            <a:r>
              <a:rPr lang="uk-UA" b="1" dirty="0"/>
              <a:t>Літера</a:t>
            </a:r>
            <a:r>
              <a:rPr lang="ru-RU" b="1" dirty="0"/>
              <a:t> “</a:t>
            </a:r>
            <a:r>
              <a:rPr lang="en-US" b="1" dirty="0"/>
              <a:t>x</a:t>
            </a:r>
            <a:r>
              <a:rPr lang="ru-RU" b="1" dirty="0"/>
              <a:t>” </a:t>
            </a:r>
            <a:r>
              <a:rPr lang="uk-UA" b="1" dirty="0"/>
              <a:t>у слові</a:t>
            </a:r>
            <a:r>
              <a:rPr lang="ru-RU" b="1" dirty="0"/>
              <a:t> “</a:t>
            </a:r>
            <a:r>
              <a:rPr lang="en-US" b="1" dirty="0"/>
              <a:t>exemplum</a:t>
            </a:r>
            <a:r>
              <a:rPr lang="ru-RU" b="1" dirty="0"/>
              <a:t>” </a:t>
            </a:r>
            <a:r>
              <a:rPr lang="uk-UA" b="1" dirty="0"/>
              <a:t>вимовляється як</a:t>
            </a:r>
            <a:r>
              <a:rPr lang="ru-RU" b="1" dirty="0"/>
              <a:t>: 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a) /s</a:t>
            </a:r>
            <a:r>
              <a:rPr lang="en-US" i="1" dirty="0" smtClean="0"/>
              <a:t>/;</a:t>
            </a:r>
            <a:r>
              <a:rPr lang="uk-UA" i="1" dirty="0" smtClean="0"/>
              <a:t>		</a:t>
            </a:r>
            <a:r>
              <a:rPr lang="en-US" i="1" dirty="0" smtClean="0"/>
              <a:t>b</a:t>
            </a:r>
            <a:r>
              <a:rPr lang="en-US" i="1" dirty="0"/>
              <a:t>) /</a:t>
            </a:r>
            <a:r>
              <a:rPr lang="en-US" i="1" dirty="0" err="1"/>
              <a:t>ks</a:t>
            </a:r>
            <a:r>
              <a:rPr lang="en-US" i="1" dirty="0"/>
              <a:t>/; 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c) /k/; </a:t>
            </a:r>
            <a:r>
              <a:rPr lang="uk-UA" i="1" dirty="0" smtClean="0"/>
              <a:t>		</a:t>
            </a:r>
            <a:r>
              <a:rPr lang="en-US" i="1" dirty="0" smtClean="0"/>
              <a:t>d</a:t>
            </a:r>
            <a:r>
              <a:rPr lang="en-US" i="1" dirty="0"/>
              <a:t>) /</a:t>
            </a:r>
            <a:r>
              <a:rPr lang="en-US" i="1" dirty="0" err="1"/>
              <a:t>kz</a:t>
            </a:r>
            <a:r>
              <a:rPr lang="en-US" i="1" dirty="0"/>
              <a:t>/; 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e) /z/. </a:t>
            </a:r>
            <a:endParaRPr lang="uk-UA" i="1" dirty="0" smtClean="0"/>
          </a:p>
          <a:p>
            <a:pPr marL="68580" indent="0">
              <a:buNone/>
            </a:pPr>
            <a:endParaRPr lang="uk-UA" dirty="0"/>
          </a:p>
          <a:p>
            <a:r>
              <a:rPr lang="en-US" b="1" dirty="0"/>
              <a:t>6. </a:t>
            </a:r>
            <a:r>
              <a:rPr lang="uk-UA" b="1" dirty="0"/>
              <a:t>Оберіть слово, у якому літери</a:t>
            </a:r>
            <a:r>
              <a:rPr lang="en-US" b="1" dirty="0"/>
              <a:t> “</a:t>
            </a:r>
            <a:r>
              <a:rPr lang="en-US" b="1" dirty="0" err="1"/>
              <a:t>oe</a:t>
            </a:r>
            <a:r>
              <a:rPr lang="en-US" b="1" dirty="0"/>
              <a:t>” </a:t>
            </a:r>
            <a:r>
              <a:rPr lang="uk-UA" b="1" dirty="0"/>
              <a:t>вимовляються окремо</a:t>
            </a:r>
            <a:r>
              <a:rPr lang="en-US" b="1" dirty="0"/>
              <a:t>: 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a) </a:t>
            </a:r>
            <a:r>
              <a:rPr lang="en-US" i="1" dirty="0" err="1"/>
              <a:t>coena</a:t>
            </a:r>
            <a:r>
              <a:rPr lang="en-US" i="1" dirty="0"/>
              <a:t>; </a:t>
            </a:r>
            <a:r>
              <a:rPr lang="uk-UA" i="1" dirty="0" smtClean="0"/>
              <a:t>	</a:t>
            </a:r>
            <a:r>
              <a:rPr lang="en-US" i="1" dirty="0" smtClean="0"/>
              <a:t>b</a:t>
            </a:r>
            <a:r>
              <a:rPr lang="en-US" i="1" dirty="0"/>
              <a:t>) </a:t>
            </a:r>
            <a:r>
              <a:rPr lang="en-US" i="1" dirty="0" err="1"/>
              <a:t>lagoena</a:t>
            </a:r>
            <a:r>
              <a:rPr lang="en-US" i="1" dirty="0"/>
              <a:t>; 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c) </a:t>
            </a:r>
            <a:r>
              <a:rPr lang="en-US" i="1" dirty="0" err="1" smtClean="0"/>
              <a:t>oesophagus</a:t>
            </a:r>
            <a:r>
              <a:rPr lang="en-US" i="1" dirty="0" smtClean="0"/>
              <a:t>;</a:t>
            </a:r>
            <a:r>
              <a:rPr lang="uk-UA" i="1" dirty="0" smtClean="0"/>
              <a:t>	</a:t>
            </a:r>
            <a:r>
              <a:rPr lang="en-US" i="1" dirty="0" smtClean="0"/>
              <a:t>d</a:t>
            </a:r>
            <a:r>
              <a:rPr lang="en-US" i="1" dirty="0"/>
              <a:t>) </a:t>
            </a:r>
            <a:r>
              <a:rPr lang="en-US" i="1" dirty="0" err="1"/>
              <a:t>haemopoёsis</a:t>
            </a:r>
            <a:r>
              <a:rPr lang="en-US" i="1" dirty="0"/>
              <a:t>; 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e) </a:t>
            </a:r>
            <a:r>
              <a:rPr lang="en-US" i="1" dirty="0" err="1"/>
              <a:t>oedema</a:t>
            </a:r>
            <a:r>
              <a:rPr lang="en-US" i="1" dirty="0"/>
              <a:t>. </a:t>
            </a:r>
            <a:endParaRPr lang="uk-UA" i="1" dirty="0" smtClean="0"/>
          </a:p>
          <a:p>
            <a:pPr marL="68580" indent="0">
              <a:buNone/>
            </a:pPr>
            <a:endParaRPr lang="uk-UA" dirty="0"/>
          </a:p>
          <a:p>
            <a:r>
              <a:rPr lang="en-US" b="1" dirty="0"/>
              <a:t>7. </a:t>
            </a:r>
            <a:r>
              <a:rPr lang="uk-UA" b="1" dirty="0"/>
              <a:t>Оберіть слово, у якому є диграф, який вимовляється як</a:t>
            </a:r>
            <a:r>
              <a:rPr lang="en-US" b="1" dirty="0"/>
              <a:t> /</a:t>
            </a:r>
            <a:r>
              <a:rPr lang="en-US" b="1" dirty="0" err="1"/>
              <a:t>kh</a:t>
            </a:r>
            <a:r>
              <a:rPr lang="en-US" b="1" dirty="0"/>
              <a:t>/: 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a) </a:t>
            </a:r>
            <a:r>
              <a:rPr lang="en-US" i="1" dirty="0" smtClean="0"/>
              <a:t>phalanx;</a:t>
            </a:r>
            <a:r>
              <a:rPr lang="uk-UA" i="1" dirty="0" smtClean="0"/>
              <a:t>	</a:t>
            </a:r>
            <a:r>
              <a:rPr lang="en-US" i="1" dirty="0" smtClean="0"/>
              <a:t>b</a:t>
            </a:r>
            <a:r>
              <a:rPr lang="en-US" i="1" dirty="0"/>
              <a:t>) asthma; 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c) concha; </a:t>
            </a:r>
            <a:r>
              <a:rPr lang="uk-UA" i="1" dirty="0" smtClean="0"/>
              <a:t>	</a:t>
            </a:r>
            <a:r>
              <a:rPr lang="en-US" i="1" dirty="0" smtClean="0"/>
              <a:t>d</a:t>
            </a:r>
            <a:r>
              <a:rPr lang="ru-RU" i="1" dirty="0"/>
              <a:t>)</a:t>
            </a:r>
            <a:r>
              <a:rPr lang="en-US" i="1" dirty="0"/>
              <a:t> thorax</a:t>
            </a:r>
            <a:r>
              <a:rPr lang="ru-RU" i="1" dirty="0"/>
              <a:t>; 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e</a:t>
            </a:r>
            <a:r>
              <a:rPr lang="ru-RU" i="1" dirty="0"/>
              <a:t>) </a:t>
            </a:r>
            <a:r>
              <a:rPr lang="en-US" i="1" dirty="0" err="1"/>
              <a:t>rhaphe</a:t>
            </a:r>
            <a:r>
              <a:rPr lang="ru-RU" i="1" dirty="0"/>
              <a:t>. </a:t>
            </a:r>
            <a:endParaRPr lang="ru-RU" i="1" dirty="0" smtClean="0"/>
          </a:p>
          <a:p>
            <a:pPr marL="68580" indent="0">
              <a:buNone/>
            </a:pPr>
            <a:endParaRPr lang="uk-UA" dirty="0"/>
          </a:p>
          <a:p>
            <a:r>
              <a:rPr lang="ru-RU" b="1" dirty="0"/>
              <a:t>8. </a:t>
            </a:r>
            <a:r>
              <a:rPr lang="uk-UA" b="1" dirty="0"/>
              <a:t>Оберіть слово, у якому наголос падає на третій склад: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a) </a:t>
            </a:r>
            <a:r>
              <a:rPr lang="en-US" i="1" dirty="0" err="1" smtClean="0"/>
              <a:t>gangraena</a:t>
            </a:r>
            <a:r>
              <a:rPr lang="en-US" i="1" dirty="0" smtClean="0"/>
              <a:t>;</a:t>
            </a:r>
            <a:r>
              <a:rPr lang="uk-UA" i="1" dirty="0" smtClean="0"/>
              <a:t>	</a:t>
            </a:r>
            <a:r>
              <a:rPr lang="en-US" i="1" dirty="0" smtClean="0"/>
              <a:t>b</a:t>
            </a:r>
            <a:r>
              <a:rPr lang="en-US" i="1" dirty="0"/>
              <a:t>) </a:t>
            </a:r>
            <a:r>
              <a:rPr lang="en-US" i="1" dirty="0" err="1"/>
              <a:t>apertura</a:t>
            </a:r>
            <a:r>
              <a:rPr lang="en-US" i="1" dirty="0"/>
              <a:t>;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c) </a:t>
            </a:r>
            <a:r>
              <a:rPr lang="en-US" i="1" dirty="0" err="1" smtClean="0"/>
              <a:t>capitulum</a:t>
            </a:r>
            <a:r>
              <a:rPr lang="en-US" i="1" dirty="0" smtClean="0"/>
              <a:t>;</a:t>
            </a:r>
            <a:r>
              <a:rPr lang="uk-UA" i="1" dirty="0" smtClean="0"/>
              <a:t>	</a:t>
            </a:r>
            <a:r>
              <a:rPr lang="en-US" i="1" dirty="0" smtClean="0"/>
              <a:t>d</a:t>
            </a:r>
            <a:r>
              <a:rPr lang="en-US" i="1" dirty="0"/>
              <a:t>) </a:t>
            </a:r>
            <a:r>
              <a:rPr lang="en-US" i="1" dirty="0" err="1"/>
              <a:t>reflexus</a:t>
            </a:r>
            <a:r>
              <a:rPr lang="en-US" i="1" dirty="0"/>
              <a:t>; </a:t>
            </a:r>
            <a:endParaRPr lang="uk-UA" dirty="0"/>
          </a:p>
          <a:p>
            <a:pPr marL="68580" indent="0">
              <a:buNone/>
            </a:pPr>
            <a:r>
              <a:rPr lang="en-US" i="1" dirty="0"/>
              <a:t>e) patella. </a:t>
            </a:r>
            <a:endParaRPr lang="uk-UA" i="1" smtClean="0"/>
          </a:p>
          <a:p>
            <a:pPr marL="68580" indent="0">
              <a:buNone/>
            </a:pPr>
            <a:endParaRPr lang="uk-UA" dirty="0"/>
          </a:p>
          <a:p>
            <a:r>
              <a:rPr lang="en-US" b="1" dirty="0"/>
              <a:t>9. </a:t>
            </a:r>
            <a:r>
              <a:rPr lang="uk-UA" b="1" dirty="0"/>
              <a:t>Запишіть транскрипцію слів; </a:t>
            </a:r>
            <a:r>
              <a:rPr lang="uk-UA" b="1" dirty="0" err="1"/>
              <a:t>поставте</a:t>
            </a:r>
            <a:r>
              <a:rPr lang="uk-UA" b="1" dirty="0"/>
              <a:t> та поясніть місце наголосу і довготу / короткість другого складу</a:t>
            </a:r>
            <a:r>
              <a:rPr lang="en-US" b="1" dirty="0"/>
              <a:t>:</a:t>
            </a:r>
            <a:endParaRPr lang="uk-UA" dirty="0"/>
          </a:p>
          <a:p>
            <a:pPr marL="68580" indent="0">
              <a:buNone/>
            </a:pPr>
            <a:r>
              <a:rPr lang="en-US" i="1" dirty="0" err="1"/>
              <a:t>mobilis</a:t>
            </a:r>
            <a:r>
              <a:rPr lang="en-US" i="1" dirty="0"/>
              <a:t>, </a:t>
            </a:r>
            <a:r>
              <a:rPr lang="en-US" i="1" dirty="0" err="1"/>
              <a:t>acusticus</a:t>
            </a:r>
            <a:r>
              <a:rPr lang="en-US" i="1" dirty="0"/>
              <a:t>, </a:t>
            </a:r>
            <a:r>
              <a:rPr lang="en-US" i="1" dirty="0" err="1"/>
              <a:t>commissura</a:t>
            </a:r>
            <a:r>
              <a:rPr lang="en-US" i="1" dirty="0"/>
              <a:t>, </a:t>
            </a:r>
            <a:r>
              <a:rPr lang="en-US" i="1" dirty="0" err="1"/>
              <a:t>corticalis</a:t>
            </a:r>
            <a:r>
              <a:rPr lang="en-US" i="1" dirty="0"/>
              <a:t>, </a:t>
            </a:r>
            <a:r>
              <a:rPr lang="en-US" i="1" dirty="0" err="1"/>
              <a:t>maxillaris</a:t>
            </a:r>
            <a:r>
              <a:rPr lang="en-US" i="1" dirty="0"/>
              <a:t>, </a:t>
            </a:r>
            <a:r>
              <a:rPr lang="en-US" i="1" dirty="0" err="1"/>
              <a:t>mucosus</a:t>
            </a:r>
            <a:r>
              <a:rPr lang="en-US" i="1" dirty="0"/>
              <a:t>, zygomaticus.</a:t>
            </a:r>
            <a:r>
              <a:rPr lang="en-US" i="1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37568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8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0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1" end="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064896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 smtClean="0"/>
              <a:t>Основні правила постановки наголосу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961456"/>
            <a:ext cx="7848872" cy="456388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dirty="0" smtClean="0"/>
              <a:t>Перший (з кінця) склад ніколи не наголошується.</a:t>
            </a:r>
            <a:endParaRPr lang="en-US" dirty="0" smtClean="0"/>
          </a:p>
          <a:p>
            <a:pPr algn="just"/>
            <a:endParaRPr lang="uk-UA" dirty="0"/>
          </a:p>
          <a:p>
            <a:pPr algn="just"/>
            <a:r>
              <a:rPr lang="uk-UA" dirty="0" smtClean="0"/>
              <a:t>У двоскладових словах завжди наголошується другий (з кінця!) склад.</a:t>
            </a:r>
            <a:endParaRPr lang="en-US" dirty="0" smtClean="0"/>
          </a:p>
          <a:p>
            <a:pPr algn="just"/>
            <a:endParaRPr lang="uk-UA" dirty="0"/>
          </a:p>
          <a:p>
            <a:pPr algn="just"/>
            <a:r>
              <a:rPr lang="uk-UA" dirty="0" smtClean="0"/>
              <a:t>У багатоскладових словах наголошується другий або третій склад </a:t>
            </a:r>
            <a:r>
              <a:rPr lang="en-US" b="1" dirty="0" smtClean="0"/>
              <a:t>(</a:t>
            </a:r>
            <a:r>
              <a:rPr lang="uk-UA" b="1" dirty="0" smtClean="0"/>
              <a:t>місце наголосу залежить від довготи / короткості другого складу</a:t>
            </a:r>
            <a:r>
              <a:rPr lang="en-US" b="1" dirty="0" smtClean="0"/>
              <a:t>)</a:t>
            </a:r>
            <a:r>
              <a:rPr lang="uk-UA" dirty="0" smtClean="0"/>
              <a:t>.</a:t>
            </a:r>
          </a:p>
          <a:p>
            <a:pPr algn="just"/>
            <a:endParaRPr lang="uk-UA" dirty="0" smtClean="0"/>
          </a:p>
          <a:p>
            <a:pPr algn="just"/>
            <a:r>
              <a:rPr lang="uk-UA" dirty="0"/>
              <a:t>Якщо голосний передостаннього складу </a:t>
            </a:r>
            <a:r>
              <a:rPr lang="uk-UA" dirty="0" smtClean="0"/>
              <a:t>короткий</a:t>
            </a:r>
            <a:r>
              <a:rPr lang="uk-UA" dirty="0"/>
              <a:t>, наголос падає на третій склад від кінця незалежно від його довготи чи </a:t>
            </a:r>
            <a:r>
              <a:rPr lang="uk-UA" dirty="0" smtClean="0"/>
              <a:t>короткості</a:t>
            </a:r>
            <a:r>
              <a:rPr lang="en-US" dirty="0"/>
              <a:t>.</a:t>
            </a:r>
            <a:endParaRPr lang="en-US" dirty="0" smtClean="0"/>
          </a:p>
          <a:p>
            <a:pPr algn="just"/>
            <a:endParaRPr lang="uk-UA" dirty="0"/>
          </a:p>
          <a:p>
            <a:pPr algn="just"/>
            <a:r>
              <a:rPr lang="uk-UA" dirty="0" smtClean="0"/>
              <a:t>Далі третього складу наголос стояти не може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6906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764704"/>
            <a:ext cx="8928992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ДОВГОТА І КОРОТКІСТЬ ГОЛОСНИХ</a:t>
            </a:r>
            <a:endParaRPr lang="uk-UA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53974" y="1698891"/>
            <a:ext cx="2520280" cy="100811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Голосні</a:t>
            </a:r>
            <a:endParaRPr lang="uk-UA" b="1" spc="50" dirty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309758" y="2970627"/>
            <a:ext cx="1944216" cy="115212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Довгі</a:t>
            </a:r>
            <a:endParaRPr lang="en-US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(ā, </a:t>
            </a:r>
            <a:r>
              <a:rPr lang="vi-VN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ē</a:t>
            </a: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vi-VN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ī</a:t>
            </a: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vi-VN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ō</a:t>
            </a: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vi-VN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ū</a:t>
            </a: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)</a:t>
            </a:r>
            <a:endParaRPr lang="uk-UA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774254" y="2970627"/>
            <a:ext cx="1944216" cy="115212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Короткі</a:t>
            </a:r>
            <a:endParaRPr lang="en-US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</a:t>
            </a:r>
            <a:r>
              <a:rPr lang="vi-VN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ă</a:t>
            </a: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vi-VN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ĕ</a:t>
            </a: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vi-VN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ĭ</a:t>
            </a: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vi-VN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ŏ</a:t>
            </a: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vi-VN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ŭ</a:t>
            </a: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)</a:t>
            </a:r>
            <a:endParaRPr lang="uk-UA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8" name="Прямая со стрелкой 7"/>
          <p:cNvCxnSpPr>
            <a:stCxn id="4" idx="2"/>
            <a:endCxn id="5" idx="0"/>
          </p:cNvCxnSpPr>
          <p:nvPr/>
        </p:nvCxnSpPr>
        <p:spPr>
          <a:xfrm flipH="1">
            <a:off x="2281866" y="2707003"/>
            <a:ext cx="2232248" cy="2636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2"/>
            <a:endCxn id="6" idx="0"/>
          </p:cNvCxnSpPr>
          <p:nvPr/>
        </p:nvCxnSpPr>
        <p:spPr>
          <a:xfrm>
            <a:off x="4514114" y="2707003"/>
            <a:ext cx="2232248" cy="2636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кругленный прямоугольник 11"/>
          <p:cNvSpPr/>
          <p:nvPr/>
        </p:nvSpPr>
        <p:spPr>
          <a:xfrm>
            <a:off x="467544" y="4645056"/>
            <a:ext cx="1584176" cy="9439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За природою</a:t>
            </a:r>
            <a:endParaRPr lang="uk-UA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411760" y="4637982"/>
            <a:ext cx="1872208" cy="9439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За положенням</a:t>
            </a:r>
            <a:endParaRPr lang="uk-UA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917918" y="4652130"/>
            <a:ext cx="1670306" cy="9371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За природою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876256" y="4645318"/>
            <a:ext cx="1800200" cy="9439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За положенням</a:t>
            </a:r>
          </a:p>
        </p:txBody>
      </p:sp>
      <p:cxnSp>
        <p:nvCxnSpPr>
          <p:cNvPr id="17" name="Прямая со стрелкой 16"/>
          <p:cNvCxnSpPr>
            <a:stCxn id="5" idx="4"/>
            <a:endCxn id="12" idx="0"/>
          </p:cNvCxnSpPr>
          <p:nvPr/>
        </p:nvCxnSpPr>
        <p:spPr>
          <a:xfrm flipH="1">
            <a:off x="1259632" y="4122755"/>
            <a:ext cx="1022234" cy="52230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5" idx="4"/>
            <a:endCxn id="13" idx="0"/>
          </p:cNvCxnSpPr>
          <p:nvPr/>
        </p:nvCxnSpPr>
        <p:spPr>
          <a:xfrm>
            <a:off x="2281866" y="4122755"/>
            <a:ext cx="1065998" cy="51522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6" idx="4"/>
            <a:endCxn id="14" idx="0"/>
          </p:cNvCxnSpPr>
          <p:nvPr/>
        </p:nvCxnSpPr>
        <p:spPr>
          <a:xfrm flipH="1">
            <a:off x="5753071" y="4122755"/>
            <a:ext cx="993291" cy="52937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6" idx="4"/>
            <a:endCxn id="15" idx="0"/>
          </p:cNvCxnSpPr>
          <p:nvPr/>
        </p:nvCxnSpPr>
        <p:spPr>
          <a:xfrm>
            <a:off x="6746362" y="4122755"/>
            <a:ext cx="1029994" cy="52256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Объект 2"/>
          <p:cNvSpPr>
            <a:spLocks noGrp="1"/>
          </p:cNvSpPr>
          <p:nvPr>
            <p:ph idx="1"/>
          </p:nvPr>
        </p:nvSpPr>
        <p:spPr>
          <a:xfrm>
            <a:off x="467544" y="5949280"/>
            <a:ext cx="8208912" cy="57606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pPr marL="68580" indent="0" algn="ctr">
              <a:buNone/>
            </a:pPr>
            <a:r>
              <a:rPr lang="en-US" b="1" dirty="0" smtClean="0"/>
              <a:t>NB!!!</a:t>
            </a:r>
            <a:r>
              <a:rPr lang="uk-UA" b="1" dirty="0" smtClean="0"/>
              <a:t> Дифтонги завжди довгі</a:t>
            </a:r>
            <a:r>
              <a:rPr lang="en-US" b="1" dirty="0" smtClean="0"/>
              <a:t>:</a:t>
            </a:r>
            <a:r>
              <a:rPr lang="uk-UA" b="1" dirty="0" smtClean="0"/>
              <a:t> </a:t>
            </a:r>
            <a:r>
              <a:rPr lang="en-US" dirty="0" err="1" smtClean="0"/>
              <a:t>Maelius</a:t>
            </a:r>
            <a:r>
              <a:rPr lang="uk-UA" dirty="0"/>
              <a:t>,  </a:t>
            </a:r>
            <a:r>
              <a:rPr lang="en-US" dirty="0" err="1"/>
              <a:t>caecus</a:t>
            </a:r>
            <a:r>
              <a:rPr lang="uk-UA" dirty="0"/>
              <a:t>,  </a:t>
            </a:r>
            <a:r>
              <a:rPr lang="en-US" dirty="0" err="1"/>
              <a:t>paulo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467695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2" grpId="0" animBg="1"/>
      <p:bldP spid="13" grpId="0" animBg="1"/>
      <p:bldP spid="14" grpId="0" animBg="1"/>
      <p:bldP spid="15" grpId="0" animBg="1"/>
      <p:bldP spid="40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08912" cy="151216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/>
              <a:t>Довгота та короткість за природою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132856"/>
            <a:ext cx="7776864" cy="4248472"/>
          </a:xfrm>
        </p:spPr>
        <p:txBody>
          <a:bodyPr>
            <a:normAutofit/>
          </a:bodyPr>
          <a:lstStyle/>
          <a:p>
            <a:pPr marL="68580" indent="0" algn="just">
              <a:buNone/>
            </a:pPr>
            <a:r>
              <a:rPr lang="uk-UA" dirty="0"/>
              <a:t>У словниках та навчальних </a:t>
            </a:r>
            <a:r>
              <a:rPr lang="uk-UA" dirty="0" err="1" smtClean="0"/>
              <a:t>nociбниках</a:t>
            </a:r>
            <a:r>
              <a:rPr lang="uk-UA" dirty="0" smtClean="0"/>
              <a:t> </a:t>
            </a:r>
            <a:r>
              <a:rPr lang="uk-UA" dirty="0"/>
              <a:t>кількісна характеристика голосних у необхідних випадках передається за допомогою спеціальних надрядкових знаків довготи </a:t>
            </a:r>
            <a:r>
              <a:rPr lang="en-US" dirty="0" smtClean="0"/>
              <a:t>(¯)</a:t>
            </a:r>
            <a:r>
              <a:rPr lang="uk-UA" dirty="0" smtClean="0"/>
              <a:t> i короткості (</a:t>
            </a:r>
            <a:r>
              <a:rPr lang="uk-UA" dirty="0"/>
              <a:t>˘</a:t>
            </a:r>
            <a:r>
              <a:rPr lang="uk-UA" dirty="0" smtClean="0"/>
              <a:t>):</a:t>
            </a:r>
          </a:p>
          <a:p>
            <a:pPr marL="68580" indent="0" algn="just">
              <a:buNone/>
            </a:pPr>
            <a:endParaRPr lang="uk-UA" dirty="0"/>
          </a:p>
          <a:p>
            <a:pPr marL="109728" indent="0">
              <a:buNone/>
            </a:pPr>
            <a:r>
              <a:rPr lang="uk-UA" i="1" dirty="0" smtClean="0"/>
              <a:t>	</a:t>
            </a:r>
            <a:r>
              <a:rPr lang="en-GB" sz="3600" i="1" dirty="0" smtClean="0"/>
              <a:t>f</a:t>
            </a:r>
            <a:r>
              <a:rPr lang="ru-RU" sz="3600" i="1" dirty="0" err="1" smtClean="0"/>
              <a:t>igūra</a:t>
            </a:r>
            <a:r>
              <a:rPr lang="ru-RU" sz="3600" i="1" dirty="0" smtClean="0"/>
              <a:t>		</a:t>
            </a:r>
            <a:r>
              <a:rPr lang="ru-RU" sz="3600" i="1" dirty="0" err="1" smtClean="0"/>
              <a:t>quantĭtas</a:t>
            </a:r>
            <a:endParaRPr lang="ru-RU" sz="3600" i="1" dirty="0" smtClean="0"/>
          </a:p>
          <a:p>
            <a:pPr marL="109728" indent="0">
              <a:buNone/>
            </a:pPr>
            <a:r>
              <a:rPr lang="uk-UA" sz="3600" i="1" dirty="0" smtClean="0"/>
              <a:t>	</a:t>
            </a:r>
            <a:r>
              <a:rPr lang="en-GB" sz="3600" i="1" dirty="0" smtClean="0"/>
              <a:t>o</a:t>
            </a:r>
            <a:r>
              <a:rPr lang="ru-RU" sz="3600" i="1" dirty="0" err="1" smtClean="0"/>
              <a:t>diōsus</a:t>
            </a:r>
            <a:r>
              <a:rPr lang="ru-RU" sz="3600" i="1" dirty="0" smtClean="0"/>
              <a:t> 		</a:t>
            </a:r>
            <a:r>
              <a:rPr lang="en-GB" sz="3600" i="1" dirty="0" smtClean="0"/>
              <a:t>a</a:t>
            </a:r>
            <a:r>
              <a:rPr lang="ru-RU" sz="3600" i="1" dirty="0" err="1"/>
              <a:t>nĭmal</a:t>
            </a:r>
            <a:endParaRPr lang="ru-RU" sz="3600" i="1" dirty="0"/>
          </a:p>
          <a:p>
            <a:pPr marL="109728" indent="0">
              <a:buNone/>
            </a:pPr>
            <a:r>
              <a:rPr lang="ru-RU" sz="3600" i="1" dirty="0" smtClean="0"/>
              <a:t>	</a:t>
            </a:r>
            <a:r>
              <a:rPr lang="ru-RU" sz="3600" i="1" dirty="0" err="1" smtClean="0"/>
              <a:t>aequālis</a:t>
            </a:r>
            <a:r>
              <a:rPr lang="ru-RU" sz="3600" i="1" dirty="0" smtClean="0"/>
              <a:t> 	</a:t>
            </a:r>
            <a:r>
              <a:rPr lang="ru-RU" sz="3600" i="1" dirty="0" err="1" smtClean="0"/>
              <a:t>littĕra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403311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08912" cy="1296144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Суфікси з довгим за природою голосним</a:t>
            </a:r>
            <a:r>
              <a:rPr lang="en-US" sz="3200" b="1" dirty="0" smtClean="0"/>
              <a:t>:</a:t>
            </a:r>
            <a:endParaRPr lang="uk-UA" sz="3200" b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11560" y="1484784"/>
            <a:ext cx="7920880" cy="4896544"/>
          </a:xfrm>
        </p:spPr>
        <p:txBody>
          <a:bodyPr>
            <a:normAutofit/>
          </a:bodyPr>
          <a:lstStyle/>
          <a:p>
            <a:pPr fontAlgn="base"/>
            <a:r>
              <a:rPr lang="uk-UA" dirty="0" smtClean="0"/>
              <a:t>-</a:t>
            </a:r>
            <a:r>
              <a:rPr lang="uk-UA" b="1" dirty="0" err="1" smtClean="0"/>
              <a:t>ūra</a:t>
            </a:r>
            <a:r>
              <a:rPr lang="uk-UA" dirty="0" smtClean="0"/>
              <a:t>: </a:t>
            </a:r>
            <a:r>
              <a:rPr lang="en-US" dirty="0" smtClean="0"/>
              <a:t>	</a:t>
            </a:r>
            <a:r>
              <a:rPr lang="en-US" dirty="0" err="1" smtClean="0"/>
              <a:t>natura</a:t>
            </a:r>
            <a:endParaRPr lang="uk-UA" dirty="0"/>
          </a:p>
          <a:p>
            <a:pPr algn="just" fontAlgn="base"/>
            <a:r>
              <a:rPr lang="uk-UA" dirty="0" smtClean="0"/>
              <a:t>-</a:t>
            </a:r>
            <a:r>
              <a:rPr lang="uk-UA" b="1" dirty="0" err="1"/>
              <a:t>ītis</a:t>
            </a:r>
            <a:r>
              <a:rPr lang="uk-UA" dirty="0" smtClean="0"/>
              <a:t>: </a:t>
            </a:r>
            <a:r>
              <a:rPr lang="en-US" dirty="0" smtClean="0"/>
              <a:t>	</a:t>
            </a:r>
            <a:r>
              <a:rPr lang="uk-UA" dirty="0" err="1" smtClean="0"/>
              <a:t>nephrītis</a:t>
            </a:r>
            <a:endParaRPr lang="uk-UA" dirty="0"/>
          </a:p>
          <a:p>
            <a:pPr fontAlgn="base"/>
            <a:r>
              <a:rPr lang="uk-UA" dirty="0" smtClean="0"/>
              <a:t>-</a:t>
            </a:r>
            <a:r>
              <a:rPr lang="uk-UA" b="1" dirty="0" err="1"/>
              <a:t>ōsis</a:t>
            </a:r>
            <a:r>
              <a:rPr lang="uk-UA" dirty="0" smtClean="0"/>
              <a:t>: </a:t>
            </a:r>
            <a:r>
              <a:rPr lang="en-US" dirty="0" smtClean="0"/>
              <a:t>	</a:t>
            </a:r>
            <a:r>
              <a:rPr lang="uk-UA" dirty="0" err="1" smtClean="0"/>
              <a:t>dermatōsis</a:t>
            </a:r>
            <a:endParaRPr lang="uk-UA" dirty="0"/>
          </a:p>
          <a:p>
            <a:pPr fontAlgn="base"/>
            <a:r>
              <a:rPr lang="uk-UA" dirty="0" smtClean="0"/>
              <a:t>-</a:t>
            </a:r>
            <a:r>
              <a:rPr lang="uk-UA" b="1" dirty="0" err="1"/>
              <a:t>ōma</a:t>
            </a:r>
            <a:r>
              <a:rPr lang="uk-UA" dirty="0" smtClean="0"/>
              <a:t>: </a:t>
            </a:r>
            <a:r>
              <a:rPr lang="en-US" dirty="0" smtClean="0"/>
              <a:t>	</a:t>
            </a:r>
            <a:r>
              <a:rPr lang="uk-UA" dirty="0" err="1" smtClean="0"/>
              <a:t>osteōma</a:t>
            </a:r>
            <a:endParaRPr lang="uk-UA" dirty="0"/>
          </a:p>
          <a:p>
            <a:pPr fontAlgn="base"/>
            <a:r>
              <a:rPr lang="uk-UA" dirty="0" smtClean="0"/>
              <a:t>-</a:t>
            </a:r>
            <a:r>
              <a:rPr lang="uk-UA" b="1" dirty="0" err="1"/>
              <a:t>āl</a:t>
            </a:r>
            <a:r>
              <a:rPr lang="uk-UA" dirty="0"/>
              <a:t>-</a:t>
            </a:r>
            <a:r>
              <a:rPr lang="en-US" dirty="0" smtClean="0"/>
              <a:t>:		</a:t>
            </a:r>
            <a:r>
              <a:rPr lang="uk-UA" dirty="0" err="1" smtClean="0"/>
              <a:t>lateralis</a:t>
            </a:r>
            <a:endParaRPr lang="en-US" dirty="0" smtClean="0"/>
          </a:p>
          <a:p>
            <a:pPr fontAlgn="base"/>
            <a:r>
              <a:rPr lang="uk-UA" dirty="0" smtClean="0"/>
              <a:t>-</a:t>
            </a:r>
            <a:r>
              <a:rPr lang="uk-UA" b="1" dirty="0" err="1"/>
              <a:t>ār</a:t>
            </a:r>
            <a:r>
              <a:rPr lang="uk-UA" dirty="0"/>
              <a:t>-</a:t>
            </a:r>
            <a:r>
              <a:rPr lang="uk-UA" dirty="0" smtClean="0"/>
              <a:t>: </a:t>
            </a:r>
            <a:r>
              <a:rPr lang="en-US" dirty="0" smtClean="0"/>
              <a:t>	</a:t>
            </a:r>
            <a:r>
              <a:rPr lang="en-US" dirty="0" err="1" smtClean="0"/>
              <a:t>ulnaris</a:t>
            </a:r>
            <a:endParaRPr lang="uk-UA" dirty="0"/>
          </a:p>
          <a:p>
            <a:pPr fontAlgn="base"/>
            <a:r>
              <a:rPr lang="uk-UA" dirty="0" smtClean="0"/>
              <a:t>-</a:t>
            </a:r>
            <a:r>
              <a:rPr lang="uk-UA" b="1" dirty="0" err="1"/>
              <a:t>īn</a:t>
            </a:r>
            <a:r>
              <a:rPr lang="en-US" dirty="0" smtClean="0"/>
              <a:t>-:		</a:t>
            </a:r>
            <a:r>
              <a:rPr lang="en-US" dirty="0" err="1" smtClean="0"/>
              <a:t>pelvinus</a:t>
            </a:r>
            <a:endParaRPr lang="en-US" dirty="0" smtClean="0"/>
          </a:p>
          <a:p>
            <a:pPr fontAlgn="base"/>
            <a:r>
              <a:rPr lang="uk-UA" dirty="0" smtClean="0"/>
              <a:t>-</a:t>
            </a:r>
            <a:r>
              <a:rPr lang="uk-UA" b="1" dirty="0" err="1"/>
              <a:t>ān</a:t>
            </a:r>
            <a:r>
              <a:rPr lang="uk-UA" dirty="0" smtClean="0"/>
              <a:t>-:</a:t>
            </a:r>
            <a:r>
              <a:rPr lang="en-US" dirty="0" smtClean="0"/>
              <a:t> 	</a:t>
            </a:r>
            <a:r>
              <a:rPr lang="ru-RU" dirty="0" err="1" smtClean="0"/>
              <a:t>medianus</a:t>
            </a:r>
            <a:endParaRPr lang="uk-UA" dirty="0"/>
          </a:p>
          <a:p>
            <a:pPr fontAlgn="base"/>
            <a:r>
              <a:rPr lang="uk-UA" dirty="0" smtClean="0"/>
              <a:t>-</a:t>
            </a:r>
            <a:r>
              <a:rPr lang="uk-UA" b="1" dirty="0" err="1"/>
              <a:t>āt</a:t>
            </a:r>
            <a:r>
              <a:rPr lang="uk-UA" dirty="0"/>
              <a:t>-</a:t>
            </a:r>
            <a:r>
              <a:rPr lang="uk-UA" dirty="0" smtClean="0"/>
              <a:t>: </a:t>
            </a:r>
            <a:r>
              <a:rPr lang="en-US" dirty="0" smtClean="0"/>
              <a:t>	</a:t>
            </a:r>
            <a:r>
              <a:rPr lang="uk-UA" dirty="0" err="1" smtClean="0"/>
              <a:t>destillatus</a:t>
            </a:r>
            <a:r>
              <a:rPr lang="uk-UA" dirty="0" smtClean="0"/>
              <a:t>, </a:t>
            </a:r>
            <a:r>
              <a:rPr lang="uk-UA" dirty="0" err="1" smtClean="0"/>
              <a:t>ceratus</a:t>
            </a:r>
            <a:endParaRPr lang="uk-UA" dirty="0"/>
          </a:p>
          <a:p>
            <a:r>
              <a:rPr lang="uk-UA" dirty="0" smtClean="0"/>
              <a:t>-</a:t>
            </a:r>
            <a:r>
              <a:rPr lang="uk-UA" b="1" dirty="0" err="1"/>
              <a:t>ōs</a:t>
            </a:r>
            <a:r>
              <a:rPr lang="uk-UA" dirty="0"/>
              <a:t>-</a:t>
            </a:r>
            <a:r>
              <a:rPr lang="uk-UA" dirty="0" smtClean="0"/>
              <a:t>: </a:t>
            </a:r>
            <a:r>
              <a:rPr lang="en-US" dirty="0" smtClean="0"/>
              <a:t>	</a:t>
            </a:r>
            <a:r>
              <a:rPr lang="uk-UA" dirty="0" err="1" smtClean="0"/>
              <a:t>mucōsus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ru-RU" dirty="0" err="1" smtClean="0"/>
              <a:t>fibrosus</a:t>
            </a:r>
            <a:endParaRPr lang="en-US" dirty="0" smtClean="0"/>
          </a:p>
          <a:p>
            <a:r>
              <a:rPr lang="en-US" dirty="0" smtClean="0"/>
              <a:t>-</a:t>
            </a:r>
            <a:r>
              <a:rPr lang="uk-UA" b="1" dirty="0"/>
              <a:t>ū</a:t>
            </a:r>
            <a:r>
              <a:rPr lang="en-US" b="1" dirty="0" smtClean="0"/>
              <a:t>t</a:t>
            </a:r>
            <a:r>
              <a:rPr lang="en-US" dirty="0" smtClean="0"/>
              <a:t>-: 	</a:t>
            </a:r>
            <a:r>
              <a:rPr lang="en-US" dirty="0" err="1" smtClean="0"/>
              <a:t>dilutus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81941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08912" cy="144016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Суфікси з коротким за природою голосним</a:t>
            </a:r>
            <a:r>
              <a:rPr lang="en-US" sz="3200" b="1" dirty="0" smtClean="0"/>
              <a:t>:</a:t>
            </a:r>
            <a:endParaRPr lang="uk-UA" sz="3200" b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11560" y="2132856"/>
            <a:ext cx="7920880" cy="4248472"/>
          </a:xfrm>
        </p:spPr>
        <p:txBody>
          <a:bodyPr>
            <a:normAutofit/>
          </a:bodyPr>
          <a:lstStyle/>
          <a:p>
            <a:pPr fontAlgn="base"/>
            <a:r>
              <a:rPr lang="uk-UA" dirty="0" smtClean="0"/>
              <a:t>-</a:t>
            </a:r>
            <a:r>
              <a:rPr lang="uk-UA" b="1" dirty="0" err="1" smtClean="0"/>
              <a:t>ĭc</a:t>
            </a:r>
            <a:r>
              <a:rPr lang="uk-UA" dirty="0" smtClean="0"/>
              <a:t>-: </a:t>
            </a:r>
            <a:r>
              <a:rPr lang="en-US" dirty="0" smtClean="0"/>
              <a:t>	</a:t>
            </a:r>
            <a:r>
              <a:rPr lang="en-US" dirty="0" err="1" smtClean="0"/>
              <a:t>chronicus</a:t>
            </a:r>
            <a:r>
              <a:rPr lang="en-US" dirty="0" smtClean="0"/>
              <a:t>, </a:t>
            </a:r>
            <a:r>
              <a:rPr lang="en-US" dirty="0" err="1" smtClean="0"/>
              <a:t>gastricus</a:t>
            </a:r>
            <a:endParaRPr lang="en-US" dirty="0" smtClean="0"/>
          </a:p>
          <a:p>
            <a:pPr fontAlgn="base"/>
            <a:r>
              <a:rPr lang="uk-UA" dirty="0"/>
              <a:t>-</a:t>
            </a:r>
            <a:r>
              <a:rPr lang="uk-UA" b="1" dirty="0"/>
              <a:t>ĭ</a:t>
            </a:r>
            <a:r>
              <a:rPr lang="en-US" b="1" dirty="0"/>
              <a:t>d</a:t>
            </a:r>
            <a:r>
              <a:rPr lang="uk-UA" dirty="0" smtClean="0"/>
              <a:t>-:</a:t>
            </a:r>
            <a:r>
              <a:rPr lang="en-US" dirty="0" smtClean="0"/>
              <a:t> 	</a:t>
            </a:r>
            <a:r>
              <a:rPr lang="ru-RU" dirty="0" err="1" smtClean="0"/>
              <a:t>calidus</a:t>
            </a:r>
            <a:endParaRPr lang="uk-UA" dirty="0"/>
          </a:p>
          <a:p>
            <a:pPr fontAlgn="base"/>
            <a:r>
              <a:rPr lang="uk-UA" dirty="0" smtClean="0"/>
              <a:t>-</a:t>
            </a:r>
            <a:r>
              <a:rPr lang="uk-UA" b="1" dirty="0" err="1"/>
              <a:t>ŭl</a:t>
            </a:r>
            <a:r>
              <a:rPr lang="uk-UA" dirty="0"/>
              <a:t>-</a:t>
            </a:r>
            <a:r>
              <a:rPr lang="en-US" dirty="0" smtClean="0"/>
              <a:t>: 	</a:t>
            </a:r>
            <a:r>
              <a:rPr lang="ru-RU" dirty="0" err="1" smtClean="0"/>
              <a:t>particula</a:t>
            </a:r>
            <a:r>
              <a:rPr lang="en-US" dirty="0" smtClean="0"/>
              <a:t>, </a:t>
            </a:r>
            <a:r>
              <a:rPr lang="en-US" dirty="0" err="1" smtClean="0"/>
              <a:t>musculus</a:t>
            </a:r>
            <a:endParaRPr lang="uk-UA" dirty="0"/>
          </a:p>
          <a:p>
            <a:pPr fontAlgn="base"/>
            <a:r>
              <a:rPr lang="uk-UA" dirty="0" smtClean="0"/>
              <a:t>-</a:t>
            </a:r>
            <a:r>
              <a:rPr lang="uk-UA" b="1" dirty="0" err="1" smtClean="0"/>
              <a:t>ŏl</a:t>
            </a:r>
            <a:r>
              <a:rPr lang="uk-UA" dirty="0" smtClean="0"/>
              <a:t>-</a:t>
            </a:r>
            <a:r>
              <a:rPr lang="en-US" dirty="0" smtClean="0"/>
              <a:t>:</a:t>
            </a:r>
            <a:r>
              <a:rPr lang="uk-UA" b="1" dirty="0" smtClean="0"/>
              <a:t> </a:t>
            </a:r>
            <a:r>
              <a:rPr lang="en-US" b="1" dirty="0" smtClean="0"/>
              <a:t>	</a:t>
            </a:r>
            <a:r>
              <a:rPr lang="en-US" dirty="0" err="1" smtClean="0"/>
              <a:t>foveola</a:t>
            </a:r>
            <a:endParaRPr lang="en-US" b="1" dirty="0"/>
          </a:p>
          <a:p>
            <a:pPr fontAlgn="base"/>
            <a:r>
              <a:rPr lang="uk-UA" dirty="0"/>
              <a:t>-</a:t>
            </a:r>
            <a:r>
              <a:rPr lang="uk-UA" b="1" dirty="0"/>
              <a:t>ĭ</a:t>
            </a:r>
            <a:r>
              <a:rPr lang="en-US" b="1" dirty="0"/>
              <a:t>l</a:t>
            </a:r>
            <a:r>
              <a:rPr lang="uk-UA" dirty="0"/>
              <a:t>-:</a:t>
            </a:r>
            <a:r>
              <a:rPr lang="en-US" dirty="0"/>
              <a:t> </a:t>
            </a:r>
            <a:r>
              <a:rPr lang="en-US" dirty="0" smtClean="0"/>
              <a:t>		</a:t>
            </a:r>
            <a:r>
              <a:rPr lang="ru-RU" dirty="0" err="1" smtClean="0"/>
              <a:t>mobilis</a:t>
            </a:r>
            <a:endParaRPr lang="en-US" dirty="0" smtClean="0"/>
          </a:p>
          <a:p>
            <a:pPr fontAlgn="base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25865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920880" cy="864096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/>
              <a:t>Довгота за положенням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340768"/>
            <a:ext cx="7776864" cy="5184576"/>
          </a:xfrm>
        </p:spPr>
        <p:txBody>
          <a:bodyPr>
            <a:normAutofit/>
          </a:bodyPr>
          <a:lstStyle/>
          <a:p>
            <a:r>
              <a:rPr lang="uk-UA" sz="3200" dirty="0"/>
              <a:t>пер</a:t>
            </a:r>
            <a:r>
              <a:rPr lang="uk-UA" sz="3200" dirty="0" smtClean="0"/>
              <a:t>ед </a:t>
            </a:r>
            <a:r>
              <a:rPr lang="uk-UA" sz="3200" dirty="0"/>
              <a:t>двома </a:t>
            </a:r>
            <a:r>
              <a:rPr lang="uk-UA" sz="3200" dirty="0" smtClean="0"/>
              <a:t>приголосними:</a:t>
            </a:r>
            <a:r>
              <a:rPr lang="en-US" sz="3200" dirty="0" smtClean="0"/>
              <a:t> </a:t>
            </a:r>
            <a:endParaRPr lang="uk-UA" sz="32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 err="1" smtClean="0"/>
              <a:t>mal</a:t>
            </a:r>
            <a:r>
              <a:rPr lang="en-US" sz="3000" b="1" dirty="0" err="1" smtClean="0"/>
              <a:t>i</a:t>
            </a:r>
            <a:r>
              <a:rPr lang="en-US" sz="3000" dirty="0" err="1" smtClean="0"/>
              <a:t>gnus</a:t>
            </a:r>
            <a:r>
              <a:rPr lang="en-US" sz="3000" b="1" dirty="0" smtClean="0"/>
              <a:t> </a:t>
            </a:r>
            <a:endParaRPr lang="uk-UA" sz="3000" b="1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 smtClean="0"/>
              <a:t>max</a:t>
            </a:r>
            <a:r>
              <a:rPr lang="en-US" sz="3000" b="1" dirty="0" smtClean="0"/>
              <a:t>i</a:t>
            </a:r>
            <a:r>
              <a:rPr lang="en-US" sz="3000" dirty="0" smtClean="0"/>
              <a:t>lla</a:t>
            </a:r>
            <a:endParaRPr lang="uk-UA" sz="3000" dirty="0" smtClean="0"/>
          </a:p>
          <a:p>
            <a:pPr marL="109728" indent="0">
              <a:buNone/>
            </a:pPr>
            <a:endParaRPr lang="en-US" sz="3200" dirty="0"/>
          </a:p>
          <a:p>
            <a:r>
              <a:rPr lang="en-US" sz="3200" dirty="0" smtClean="0"/>
              <a:t>x</a:t>
            </a:r>
            <a:r>
              <a:rPr lang="uk-UA" sz="3200" dirty="0" smtClean="0"/>
              <a:t> </a:t>
            </a:r>
            <a:r>
              <a:rPr lang="uk-UA" sz="3200" dirty="0"/>
              <a:t>та </a:t>
            </a:r>
            <a:r>
              <a:rPr lang="en-US" sz="3200" dirty="0" smtClean="0"/>
              <a:t>z</a:t>
            </a:r>
            <a:r>
              <a:rPr lang="uk-UA" sz="3200" dirty="0"/>
              <a:t>:</a:t>
            </a:r>
            <a:r>
              <a:rPr lang="en-US" sz="3200" dirty="0" smtClean="0"/>
              <a:t> </a:t>
            </a:r>
            <a:endParaRPr lang="uk-UA" sz="32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 err="1" smtClean="0"/>
              <a:t>refl</a:t>
            </a:r>
            <a:r>
              <a:rPr lang="en-US" sz="3000" b="1" dirty="0" err="1" smtClean="0"/>
              <a:t>e</a:t>
            </a:r>
            <a:r>
              <a:rPr lang="en-US" sz="3000" dirty="0" err="1" smtClean="0"/>
              <a:t>xus</a:t>
            </a:r>
            <a:r>
              <a:rPr lang="en-US" sz="3000" dirty="0" smtClean="0"/>
              <a:t> </a:t>
            </a:r>
            <a:endParaRPr lang="uk-UA" sz="3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3000" dirty="0" err="1" smtClean="0"/>
              <a:t>Or</a:t>
            </a:r>
            <a:r>
              <a:rPr lang="en-US" sz="3000" b="1" dirty="0" err="1" smtClean="0"/>
              <a:t>y</a:t>
            </a:r>
            <a:r>
              <a:rPr lang="en-US" sz="3000" dirty="0" err="1" smtClean="0"/>
              <a:t>za</a:t>
            </a:r>
            <a:endParaRPr lang="en-US" sz="3000" dirty="0"/>
          </a:p>
          <a:p>
            <a:pPr lvl="0"/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795503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920880" cy="1143000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/>
              <a:t>Короткість за положенням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060848"/>
            <a:ext cx="8208912" cy="4464496"/>
          </a:xfrm>
        </p:spPr>
        <p:txBody>
          <a:bodyPr>
            <a:noAutofit/>
          </a:bodyPr>
          <a:lstStyle/>
          <a:p>
            <a:pPr marL="411480" indent="-342900" algn="just"/>
            <a:r>
              <a:rPr lang="uk-UA" sz="2400" dirty="0" smtClean="0"/>
              <a:t>перед </a:t>
            </a:r>
            <a:r>
              <a:rPr lang="uk-UA" sz="2400" dirty="0"/>
              <a:t>іншим </a:t>
            </a:r>
            <a:r>
              <a:rPr lang="uk-UA" sz="2400" dirty="0" smtClean="0"/>
              <a:t>голосним:</a:t>
            </a:r>
            <a:r>
              <a:rPr lang="en-US" sz="2400" dirty="0" smtClean="0"/>
              <a:t> </a:t>
            </a:r>
          </a:p>
          <a:p>
            <a:pPr marL="704088" lvl="1" indent="-342900" algn="just">
              <a:buFont typeface="Wingdings" panose="05000000000000000000" pitchFamily="2" charset="2"/>
              <a:buChar char="ü"/>
            </a:pPr>
            <a:r>
              <a:rPr lang="en-US" sz="2000" dirty="0" err="1" smtClean="0"/>
              <a:t>augeo</a:t>
            </a:r>
            <a:endParaRPr lang="en-US" sz="2000" dirty="0" smtClean="0"/>
          </a:p>
          <a:p>
            <a:pPr marL="704088" lvl="1" indent="-342900" algn="just">
              <a:buFont typeface="Wingdings" panose="05000000000000000000" pitchFamily="2" charset="2"/>
              <a:buChar char="ü"/>
            </a:pPr>
            <a:r>
              <a:rPr lang="en-US" sz="2000" dirty="0" err="1" smtClean="0"/>
              <a:t>linea</a:t>
            </a:r>
            <a:r>
              <a:rPr lang="en-US" sz="2000" dirty="0" smtClean="0"/>
              <a:t> </a:t>
            </a:r>
          </a:p>
          <a:p>
            <a:pPr marL="411480" indent="-342900" algn="just"/>
            <a:r>
              <a:rPr lang="uk-UA" sz="2400" dirty="0" smtClean="0"/>
              <a:t>перед h</a:t>
            </a:r>
            <a:endParaRPr lang="en-US" sz="2400" dirty="0" smtClean="0"/>
          </a:p>
          <a:p>
            <a:pPr marL="704088" lvl="1" indent="-342900" algn="just">
              <a:buFont typeface="Wingdings" panose="05000000000000000000" pitchFamily="2" charset="2"/>
              <a:buChar char="ü"/>
            </a:pPr>
            <a:r>
              <a:rPr lang="en-US" sz="2000" dirty="0" err="1" smtClean="0"/>
              <a:t>contraho</a:t>
            </a:r>
            <a:endParaRPr lang="en-US" sz="2000" dirty="0" smtClean="0"/>
          </a:p>
          <a:p>
            <a:pPr marL="411480" indent="-342900" algn="just"/>
            <a:r>
              <a:rPr lang="uk-UA" sz="2400" dirty="0" smtClean="0"/>
              <a:t>перед буквосполученнями </a:t>
            </a:r>
            <a:r>
              <a:rPr lang="uk-UA" sz="2400" dirty="0" err="1"/>
              <a:t>th</a:t>
            </a:r>
            <a:r>
              <a:rPr lang="uk-UA" sz="2400" dirty="0"/>
              <a:t>, </a:t>
            </a:r>
            <a:r>
              <a:rPr lang="uk-UA" sz="2400" dirty="0" err="1"/>
              <a:t>rh</a:t>
            </a:r>
            <a:r>
              <a:rPr lang="uk-UA" sz="2400" dirty="0"/>
              <a:t>, </a:t>
            </a:r>
            <a:r>
              <a:rPr lang="uk-UA" sz="2400" dirty="0" err="1"/>
              <a:t>ph</a:t>
            </a:r>
            <a:r>
              <a:rPr lang="uk-UA" sz="2400" dirty="0"/>
              <a:t>, </a:t>
            </a:r>
            <a:r>
              <a:rPr lang="uk-UA" sz="2400" dirty="0" err="1"/>
              <a:t>ch</a:t>
            </a:r>
            <a:r>
              <a:rPr lang="uk-UA" sz="2400" dirty="0"/>
              <a:t> (</a:t>
            </a:r>
            <a:r>
              <a:rPr lang="uk-UA" sz="2400" dirty="0" smtClean="0"/>
              <a:t>позначають </a:t>
            </a:r>
            <a:r>
              <a:rPr lang="uk-UA" sz="2400" dirty="0"/>
              <a:t>один </a:t>
            </a:r>
            <a:r>
              <a:rPr lang="uk-UA" sz="2400" dirty="0" smtClean="0"/>
              <a:t>звук)</a:t>
            </a:r>
            <a:r>
              <a:rPr lang="en-US" sz="2400" dirty="0"/>
              <a:t>:</a:t>
            </a:r>
            <a:r>
              <a:rPr lang="uk-UA" sz="2400" dirty="0" smtClean="0"/>
              <a:t> </a:t>
            </a:r>
            <a:endParaRPr lang="en-US" sz="2400" dirty="0" smtClean="0"/>
          </a:p>
          <a:p>
            <a:pPr marL="704088" lvl="1" indent="-342900" algn="just">
              <a:buFont typeface="Wingdings" panose="05000000000000000000" pitchFamily="2" charset="2"/>
              <a:buChar char="ü"/>
            </a:pPr>
            <a:r>
              <a:rPr lang="ru-RU" sz="2000" dirty="0" err="1"/>
              <a:t>choledochus</a:t>
            </a:r>
            <a:r>
              <a:rPr lang="ru-RU" sz="2000" dirty="0"/>
              <a:t> </a:t>
            </a:r>
            <a:endParaRPr lang="en-US" sz="2000" dirty="0" smtClean="0"/>
          </a:p>
          <a:p>
            <a:pPr marL="411480" indent="-342900" algn="just"/>
            <a:r>
              <a:rPr lang="uk-UA" sz="2000" dirty="0" smtClean="0"/>
              <a:t>перед сполученням </a:t>
            </a:r>
            <a:r>
              <a:rPr lang="en-US" sz="2000" dirty="0" err="1" smtClean="0"/>
              <a:t>muta</a:t>
            </a:r>
            <a:r>
              <a:rPr lang="uk-UA" sz="2000" dirty="0" smtClean="0"/>
              <a:t>  </a:t>
            </a:r>
            <a:r>
              <a:rPr lang="en-US" sz="2000" dirty="0"/>
              <a:t>cum</a:t>
            </a:r>
            <a:r>
              <a:rPr lang="uk-UA" sz="2000" dirty="0"/>
              <a:t>  </a:t>
            </a:r>
            <a:r>
              <a:rPr lang="en-US" sz="2000" dirty="0" err="1"/>
              <a:t>liquida</a:t>
            </a:r>
            <a:r>
              <a:rPr lang="uk-UA" sz="2000" dirty="0"/>
              <a:t> </a:t>
            </a:r>
            <a:r>
              <a:rPr lang="en-US" sz="2000" dirty="0" smtClean="0"/>
              <a:t>(</a:t>
            </a:r>
            <a:r>
              <a:rPr lang="en-US" sz="2000" b="1" dirty="0"/>
              <a:t>b, p, d, t, g, c </a:t>
            </a:r>
            <a:r>
              <a:rPr lang="en-US" sz="2000" dirty="0"/>
              <a:t>+ </a:t>
            </a:r>
            <a:r>
              <a:rPr lang="en-US" sz="2000" b="1" dirty="0"/>
              <a:t>r, l</a:t>
            </a:r>
            <a:r>
              <a:rPr lang="en-US" sz="2000" dirty="0" smtClean="0"/>
              <a:t>)</a:t>
            </a:r>
            <a:r>
              <a:rPr lang="uk-UA" sz="2000" dirty="0" smtClean="0"/>
              <a:t>:  </a:t>
            </a:r>
            <a:endParaRPr lang="en-US" sz="2000" dirty="0" smtClean="0"/>
          </a:p>
          <a:p>
            <a:pPr marL="704088" lvl="1" indent="-342900" algn="just">
              <a:buFont typeface="Wingdings" panose="05000000000000000000" pitchFamily="2" charset="2"/>
              <a:buChar char="ü"/>
            </a:pPr>
            <a:r>
              <a:rPr lang="en-US" sz="2000" dirty="0"/>
              <a:t>cer</a:t>
            </a:r>
            <a:r>
              <a:rPr lang="en-US" sz="2000" dirty="0">
                <a:sym typeface="Times New Roman"/>
              </a:rPr>
              <a:t>e</a:t>
            </a:r>
            <a:r>
              <a:rPr lang="en-US" sz="2000" dirty="0"/>
              <a:t>brum</a:t>
            </a:r>
          </a:p>
          <a:p>
            <a:pPr marL="704088" lvl="1" indent="-342900" algn="just">
              <a:buFont typeface="Wingdings" panose="05000000000000000000" pitchFamily="2" charset="2"/>
              <a:buChar char="ü"/>
            </a:pPr>
            <a:r>
              <a:rPr lang="ru-RU" sz="2000" dirty="0" err="1"/>
              <a:t>palpebra</a:t>
            </a:r>
            <a:r>
              <a:rPr lang="ru-RU" sz="2000" dirty="0"/>
              <a:t> 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320084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398</TotalTime>
  <Words>667</Words>
  <Application>Microsoft Office PowerPoint</Application>
  <PresentationFormat>Экран (4:3)</PresentationFormat>
  <Paragraphs>267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Остин</vt:lpstr>
      <vt:lpstr>НАГОЛОС</vt:lpstr>
      <vt:lpstr>ПОДІЛ СЛІВ НА СКЛАДИ</vt:lpstr>
      <vt:lpstr>Основні правила постановки наголосу</vt:lpstr>
      <vt:lpstr>ДОВГОТА І КОРОТКІСТЬ ГОЛОСНИХ</vt:lpstr>
      <vt:lpstr>Довгота та короткість за природою</vt:lpstr>
      <vt:lpstr>Суфікси з довгим за природою голосним:</vt:lpstr>
      <vt:lpstr>Суфікси з коротким за природою голосним:</vt:lpstr>
      <vt:lpstr>Довгота за положенням</vt:lpstr>
      <vt:lpstr>Короткість за положенням</vt:lpstr>
      <vt:lpstr>Отже, щоб правильно поставити наголос, необхідно:</vt:lpstr>
      <vt:lpstr>НАГОЛОС У СЛОВАХ ГРЕЦЬКОГО ПОХОДЖЕННЯ</vt:lpstr>
      <vt:lpstr>ВПРАВИ</vt:lpstr>
      <vt:lpstr>ВПРАВИ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ВПРАВИ</vt:lpstr>
      <vt:lpstr>ВПРАВИ</vt:lpstr>
      <vt:lpstr>ЗРАЗОК СР #1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DIVISION OF WORDS INTO SYLLABLES</dc:title>
  <dc:creator>Pankiv</dc:creator>
  <cp:lastModifiedBy>Ми</cp:lastModifiedBy>
  <cp:revision>29</cp:revision>
  <dcterms:created xsi:type="dcterms:W3CDTF">2017-11-06T20:16:47Z</dcterms:created>
  <dcterms:modified xsi:type="dcterms:W3CDTF">2021-09-24T10:34:33Z</dcterms:modified>
</cp:coreProperties>
</file>