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84" r:id="rId7"/>
    <p:sldId id="285" r:id="rId8"/>
    <p:sldId id="286" r:id="rId9"/>
    <p:sldId id="287" r:id="rId10"/>
    <p:sldId id="288" r:id="rId11"/>
    <p:sldId id="289" r:id="rId12"/>
    <p:sldId id="291" r:id="rId13"/>
    <p:sldId id="296" r:id="rId14"/>
    <p:sldId id="290" r:id="rId15"/>
    <p:sldId id="293" r:id="rId16"/>
    <p:sldId id="294" r:id="rId17"/>
    <p:sldId id="295" r:id="rId18"/>
    <p:sldId id="269" r:id="rId19"/>
    <p:sldId id="270" r:id="rId20"/>
    <p:sldId id="271" r:id="rId21"/>
    <p:sldId id="272" r:id="rId22"/>
    <p:sldId id="274" r:id="rId23"/>
    <p:sldId id="273" r:id="rId24"/>
    <p:sldId id="298" r:id="rId25"/>
    <p:sldId id="29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78" autoAdjust="0"/>
    <p:restoredTop sz="94660"/>
  </p:normalViewPr>
  <p:slideViewPr>
    <p:cSldViewPr>
      <p:cViewPr>
        <p:scale>
          <a:sx n="75" d="100"/>
          <a:sy n="75" d="100"/>
        </p:scale>
        <p:origin x="-1248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5400" dirty="0" smtClean="0"/>
              <a:t>АНАТОМІЧНІ ТЕРМІНИ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127"/>
            <a:ext cx="7467600" cy="922114"/>
          </a:xfrm>
        </p:spPr>
        <p:txBody>
          <a:bodyPr/>
          <a:lstStyle/>
          <a:p>
            <a:pPr algn="ctr"/>
            <a:r>
              <a:rPr lang="en-US" sz="4000" b="1" dirty="0"/>
              <a:t>Numerus</a:t>
            </a:r>
            <a:r>
              <a:rPr lang="en-US" sz="4000" dirty="0"/>
              <a:t> (</a:t>
            </a:r>
            <a:r>
              <a:rPr lang="uk-UA" sz="4000" dirty="0"/>
              <a:t>число</a:t>
            </a:r>
            <a:r>
              <a:rPr lang="en-US" sz="4000" dirty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684784"/>
          </a:xfrm>
        </p:spPr>
        <p:txBody>
          <a:bodyPr>
            <a:normAutofit/>
          </a:bodyPr>
          <a:lstStyle/>
          <a:p>
            <a:pPr lvl="2"/>
            <a:r>
              <a:rPr lang="en-US" sz="3600" b="1" i="1" dirty="0" err="1" smtClean="0"/>
              <a:t>singulāris</a:t>
            </a:r>
            <a:r>
              <a:rPr lang="en-US" sz="3600" dirty="0" smtClean="0"/>
              <a:t> </a:t>
            </a:r>
            <a:r>
              <a:rPr lang="en-US" sz="3600" dirty="0"/>
              <a:t>(</a:t>
            </a:r>
            <a:r>
              <a:rPr lang="uk-UA" sz="3600" dirty="0"/>
              <a:t>однина</a:t>
            </a:r>
            <a:r>
              <a:rPr lang="en-US" sz="3600" dirty="0"/>
              <a:t>) </a:t>
            </a:r>
            <a:endParaRPr lang="ru-RU" sz="3600" dirty="0"/>
          </a:p>
          <a:p>
            <a:pPr lvl="2"/>
            <a:r>
              <a:rPr lang="en-US" sz="3600" b="1" i="1" dirty="0" err="1"/>
              <a:t>plurālis</a:t>
            </a:r>
            <a:r>
              <a:rPr lang="en-US" sz="3600" dirty="0"/>
              <a:t> (</a:t>
            </a:r>
            <a:r>
              <a:rPr lang="uk-UA" sz="3600" dirty="0"/>
              <a:t>множина</a:t>
            </a:r>
            <a:r>
              <a:rPr lang="en-US" sz="3600" dirty="0" smtClean="0"/>
              <a:t>)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6227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653"/>
            <a:ext cx="7467600" cy="778098"/>
          </a:xfrm>
        </p:spPr>
        <p:txBody>
          <a:bodyPr/>
          <a:lstStyle/>
          <a:p>
            <a:pPr algn="ctr"/>
            <a:r>
              <a:rPr lang="en-US" sz="4000" b="1" dirty="0"/>
              <a:t>Casus</a:t>
            </a:r>
            <a:r>
              <a:rPr lang="en-US" sz="4000" dirty="0"/>
              <a:t> (</a:t>
            </a:r>
            <a:r>
              <a:rPr lang="uk-UA" sz="4000" dirty="0"/>
              <a:t>відмінок</a:t>
            </a:r>
            <a:r>
              <a:rPr lang="en-US" sz="4000" dirty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75240" cy="5565232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nominatīvus</a:t>
            </a:r>
            <a:r>
              <a:rPr lang="en-GB" dirty="0" smtClean="0"/>
              <a:t> </a:t>
            </a:r>
            <a:r>
              <a:rPr lang="en-GB" dirty="0"/>
              <a:t>(Nom.) – </a:t>
            </a:r>
            <a:r>
              <a:rPr lang="uk-UA" dirty="0" smtClean="0"/>
              <a:t>називний </a:t>
            </a:r>
            <a:r>
              <a:rPr lang="uk-UA" i="1" dirty="0" smtClean="0"/>
              <a:t>(хто? що?)</a:t>
            </a:r>
            <a:endParaRPr lang="uk-UA" i="1" dirty="0"/>
          </a:p>
          <a:p>
            <a:r>
              <a:rPr lang="ru-RU" b="1" dirty="0" err="1"/>
              <a:t>genetīvus</a:t>
            </a:r>
            <a:r>
              <a:rPr lang="ru-RU" dirty="0"/>
              <a:t> (</a:t>
            </a:r>
            <a:r>
              <a:rPr lang="ru-RU" dirty="0" err="1"/>
              <a:t>Gen</a:t>
            </a:r>
            <a:r>
              <a:rPr lang="ru-RU" dirty="0"/>
              <a:t>.) – </a:t>
            </a:r>
            <a:r>
              <a:rPr lang="ru-RU" dirty="0" err="1"/>
              <a:t>родовий</a:t>
            </a:r>
            <a:r>
              <a:rPr lang="ru-RU" dirty="0"/>
              <a:t> </a:t>
            </a:r>
            <a:r>
              <a:rPr lang="ru-RU" i="1" dirty="0"/>
              <a:t>(кого? </a:t>
            </a:r>
            <a:r>
              <a:rPr lang="ru-RU" i="1" dirty="0" err="1"/>
              <a:t>чого</a:t>
            </a:r>
            <a:r>
              <a:rPr lang="ru-RU" i="1" dirty="0"/>
              <a:t>?)</a:t>
            </a:r>
          </a:p>
          <a:p>
            <a:r>
              <a:rPr lang="ru-RU" b="1" dirty="0" err="1"/>
              <a:t>datīvus</a:t>
            </a:r>
            <a:r>
              <a:rPr lang="ru-RU" dirty="0"/>
              <a:t> (</a:t>
            </a:r>
            <a:r>
              <a:rPr lang="ru-RU" dirty="0" err="1"/>
              <a:t>Dat</a:t>
            </a:r>
            <a:r>
              <a:rPr lang="ru-RU" dirty="0"/>
              <a:t>.) – </a:t>
            </a:r>
            <a:r>
              <a:rPr lang="ru-RU" dirty="0" err="1"/>
              <a:t>давальний</a:t>
            </a:r>
            <a:r>
              <a:rPr lang="ru-RU" dirty="0"/>
              <a:t> </a:t>
            </a:r>
            <a:r>
              <a:rPr lang="ru-RU" i="1" dirty="0"/>
              <a:t>(кому? </a:t>
            </a:r>
            <a:r>
              <a:rPr lang="ru-RU" i="1" dirty="0" err="1"/>
              <a:t>чому</a:t>
            </a:r>
            <a:r>
              <a:rPr lang="ru-RU" i="1" dirty="0"/>
              <a:t>?)</a:t>
            </a:r>
          </a:p>
          <a:p>
            <a:r>
              <a:rPr lang="en-GB" b="1" dirty="0" err="1"/>
              <a:t>accusatīvus</a:t>
            </a:r>
            <a:r>
              <a:rPr lang="en-GB" dirty="0"/>
              <a:t> (Acc.) – </a:t>
            </a:r>
            <a:r>
              <a:rPr lang="uk-UA" dirty="0"/>
              <a:t>знахідний </a:t>
            </a:r>
            <a:r>
              <a:rPr lang="uk-UA" i="1" dirty="0"/>
              <a:t>(кого? що?)</a:t>
            </a:r>
          </a:p>
          <a:p>
            <a:r>
              <a:rPr lang="en-GB" b="1" dirty="0" err="1"/>
              <a:t>ablatīvus</a:t>
            </a:r>
            <a:r>
              <a:rPr lang="en-GB" dirty="0"/>
              <a:t> (Abl.) – </a:t>
            </a:r>
            <a:r>
              <a:rPr lang="uk-UA" dirty="0"/>
              <a:t>відкладний: орудний, </a:t>
            </a:r>
            <a:r>
              <a:rPr lang="uk-UA" dirty="0" smtClean="0"/>
              <a:t>місцевий </a:t>
            </a:r>
            <a:r>
              <a:rPr lang="ru-RU" i="1" dirty="0" smtClean="0"/>
              <a:t>(</a:t>
            </a:r>
            <a:r>
              <a:rPr lang="ru-RU" i="1" dirty="0"/>
              <a:t>ким? </a:t>
            </a:r>
            <a:r>
              <a:rPr lang="ru-RU" i="1" dirty="0" err="1"/>
              <a:t>чим</a:t>
            </a:r>
            <a:r>
              <a:rPr lang="ru-RU" i="1" dirty="0"/>
              <a:t>? на кому? на </a:t>
            </a:r>
            <a:r>
              <a:rPr lang="ru-RU" i="1" dirty="0" err="1"/>
              <a:t>чому</a:t>
            </a:r>
            <a:r>
              <a:rPr lang="ru-RU" i="1" dirty="0"/>
              <a:t>?)</a:t>
            </a:r>
          </a:p>
          <a:p>
            <a:r>
              <a:rPr lang="en-GB" b="1" dirty="0" err="1"/>
              <a:t>vocatīvus</a:t>
            </a:r>
            <a:r>
              <a:rPr lang="en-GB" dirty="0"/>
              <a:t> (Voc.) – </a:t>
            </a:r>
            <a:r>
              <a:rPr lang="uk-UA" dirty="0"/>
              <a:t>кличний.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У медичній термінології вживаються переважно </a:t>
            </a:r>
            <a:r>
              <a:rPr lang="en-GB" dirty="0" err="1" smtClean="0"/>
              <a:t>nominativus</a:t>
            </a:r>
            <a:r>
              <a:rPr lang="en-GB" dirty="0" smtClean="0"/>
              <a:t> </a:t>
            </a:r>
            <a:r>
              <a:rPr lang="uk-UA" dirty="0" smtClean="0"/>
              <a:t>і </a:t>
            </a:r>
            <a:r>
              <a:rPr lang="ru-RU" dirty="0" err="1" smtClean="0"/>
              <a:t>genetivus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254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/>
              <a:t>СЛОВНИКОВА ФОРМА ІМЕННИКА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uk-UA" dirty="0"/>
              <a:t>Повна форма називного відмінка однини</a:t>
            </a:r>
            <a:r>
              <a:rPr lang="en-US" dirty="0"/>
              <a:t>;   </a:t>
            </a:r>
            <a:endParaRPr lang="ru-RU" dirty="0"/>
          </a:p>
          <a:p>
            <a:r>
              <a:rPr lang="en-US" dirty="0"/>
              <a:t>2. </a:t>
            </a:r>
            <a:r>
              <a:rPr lang="uk-UA" dirty="0"/>
              <a:t>закінчення родового відмінка однини</a:t>
            </a:r>
            <a:r>
              <a:rPr lang="en-US" dirty="0"/>
              <a:t>; </a:t>
            </a:r>
            <a:endParaRPr lang="uk-UA" dirty="0" smtClean="0"/>
          </a:p>
          <a:p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uk-UA" sz="2400" dirty="0"/>
              <a:t>рід іменника</a:t>
            </a:r>
            <a:r>
              <a:rPr lang="en-US" sz="2400" dirty="0"/>
              <a:t> (m, f, n). </a:t>
            </a:r>
            <a:endParaRPr lang="ru-RU" sz="2400" dirty="0"/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en-GB" b="1" dirty="0" smtClean="0"/>
              <a:t>costa, </a:t>
            </a:r>
            <a:r>
              <a:rPr lang="en-GB" b="1" dirty="0"/>
              <a:t>ae </a:t>
            </a:r>
            <a:r>
              <a:rPr lang="en-GB" b="1" i="1" dirty="0"/>
              <a:t>f </a:t>
            </a:r>
            <a:r>
              <a:rPr lang="en-GB" b="1" dirty="0"/>
              <a:t>– </a:t>
            </a:r>
            <a:r>
              <a:rPr lang="uk-UA" b="1" dirty="0" smtClean="0"/>
              <a:t>ребро</a:t>
            </a:r>
            <a:endParaRPr lang="uk-UA" b="1" dirty="0"/>
          </a:p>
          <a:p>
            <a:pPr marL="0" indent="0">
              <a:buNone/>
            </a:pPr>
            <a:r>
              <a:rPr lang="uk-UA" dirty="0"/>
              <a:t>							рід</a:t>
            </a:r>
          </a:p>
          <a:p>
            <a:pPr marL="0" indent="0">
              <a:buNone/>
            </a:pPr>
            <a:r>
              <a:rPr lang="en-GB" dirty="0"/>
              <a:t>Nom. Sing.</a:t>
            </a:r>
            <a:r>
              <a:rPr lang="uk-UA" dirty="0"/>
              <a:t>									закінчення </a:t>
            </a:r>
            <a:r>
              <a:rPr lang="en-GB" dirty="0"/>
              <a:t>Gen. Sing.</a:t>
            </a: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4283968" y="3717032"/>
            <a:ext cx="2448272" cy="360040"/>
          </a:xfrm>
          <a:prstGeom prst="bentConnector3">
            <a:avLst>
              <a:gd name="adj1" fmla="val -6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923928" y="3761606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/>
          <p:nvPr/>
        </p:nvCxnSpPr>
        <p:spPr>
          <a:xfrm rot="10800000" flipV="1">
            <a:off x="2195736" y="3861048"/>
            <a:ext cx="1080121" cy="720080"/>
          </a:xfrm>
          <a:prstGeom prst="bentConnector3">
            <a:avLst>
              <a:gd name="adj1" fmla="val -21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7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/>
              <a:t>СЛОВНИКОВА ФОРМА ІМЕННИКА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/>
          </a:bodyPr>
          <a:lstStyle/>
          <a:p>
            <a:r>
              <a:rPr lang="ru-RU" b="1" i="1" dirty="0"/>
              <a:t>NB!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іменника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то </a:t>
            </a:r>
            <a:r>
              <a:rPr lang="ru-RU" dirty="0" err="1" smtClean="0"/>
              <a:t>закінчення</a:t>
            </a:r>
            <a:r>
              <a:rPr lang="ru-RU" dirty="0" smtClean="0"/>
              <a:t> наводиться </a:t>
            </a:r>
            <a:r>
              <a:rPr lang="ru-RU" dirty="0"/>
              <a:t>з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слово </a:t>
            </a:r>
            <a:r>
              <a:rPr lang="ru-RU" dirty="0" err="1" smtClean="0"/>
              <a:t>односкладове</a:t>
            </a:r>
            <a:r>
              <a:rPr lang="ru-RU" dirty="0" smtClean="0"/>
              <a:t>, то </a:t>
            </a:r>
            <a:r>
              <a:rPr lang="ru-RU" dirty="0"/>
              <a:t>форма родового </a:t>
            </a:r>
            <a:r>
              <a:rPr lang="ru-RU" dirty="0" err="1"/>
              <a:t>відмінка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 smtClean="0"/>
              <a:t>повністю</a:t>
            </a:r>
            <a:r>
              <a:rPr lang="uk-UA" dirty="0" smtClean="0"/>
              <a:t>:</a:t>
            </a:r>
            <a:endParaRPr lang="uk-UA" dirty="0"/>
          </a:p>
          <a:p>
            <a:pPr marL="0" indent="0" algn="ctr">
              <a:buNone/>
            </a:pPr>
            <a:r>
              <a:rPr lang="en-US" b="1" dirty="0" smtClean="0"/>
              <a:t>caput</a:t>
            </a:r>
            <a:r>
              <a:rPr lang="en-GB" b="1" dirty="0" smtClean="0"/>
              <a:t>, itis n</a:t>
            </a:r>
            <a:r>
              <a:rPr lang="en-GB" b="1" i="1" dirty="0" smtClean="0"/>
              <a:t> </a:t>
            </a:r>
            <a:r>
              <a:rPr lang="en-GB" b="1" dirty="0"/>
              <a:t>– </a:t>
            </a:r>
            <a:r>
              <a:rPr lang="uk-UA" b="1" dirty="0" smtClean="0"/>
              <a:t>голова</a:t>
            </a:r>
            <a:endParaRPr lang="uk-UA" b="1" dirty="0"/>
          </a:p>
          <a:p>
            <a:pPr marL="0" indent="0">
              <a:buNone/>
            </a:pPr>
            <a:r>
              <a:rPr lang="uk-UA" dirty="0" smtClean="0"/>
              <a:t>							рід</a:t>
            </a:r>
            <a:endParaRPr lang="uk-UA" dirty="0"/>
          </a:p>
          <a:p>
            <a:pPr marL="0" indent="0">
              <a:buNone/>
            </a:pPr>
            <a:r>
              <a:rPr lang="en-GB" dirty="0" smtClean="0"/>
              <a:t>Nom</a:t>
            </a:r>
            <a:r>
              <a:rPr lang="en-GB" dirty="0"/>
              <a:t>. Sing</a:t>
            </a:r>
            <a:r>
              <a:rPr lang="en-GB" dirty="0" smtClean="0"/>
              <a:t>.</a:t>
            </a:r>
            <a:r>
              <a:rPr lang="uk-UA" dirty="0" smtClean="0"/>
              <a:t>			закінчення </a:t>
            </a:r>
            <a:r>
              <a:rPr lang="en-GB" dirty="0"/>
              <a:t>Gen. Sing</a:t>
            </a:r>
            <a:r>
              <a:rPr lang="en-GB" dirty="0" smtClean="0"/>
              <a:t>.</a:t>
            </a:r>
            <a:endParaRPr lang="uk-UA" dirty="0"/>
          </a:p>
          <a:p>
            <a:pPr marL="0" indent="0">
              <a:buNone/>
            </a:pPr>
            <a:r>
              <a:rPr lang="uk-UA" b="1" dirty="0" smtClean="0"/>
              <a:t>			</a:t>
            </a:r>
            <a:r>
              <a:rPr lang="uk-UA" dirty="0" smtClean="0"/>
              <a:t>частина основи</a:t>
            </a:r>
          </a:p>
          <a:p>
            <a:pPr marL="0" indent="0" algn="ctr">
              <a:buNone/>
            </a:pPr>
            <a:r>
              <a:rPr lang="en-GB" b="1" dirty="0" err="1" smtClean="0"/>
              <a:t>os</a:t>
            </a:r>
            <a:r>
              <a:rPr lang="en-GB" b="1" dirty="0"/>
              <a:t>, </a:t>
            </a:r>
            <a:r>
              <a:rPr lang="en-GB" b="1" dirty="0" err="1" smtClean="0"/>
              <a:t>ossis</a:t>
            </a:r>
            <a:r>
              <a:rPr lang="en-GB" b="1" dirty="0" smtClean="0"/>
              <a:t> </a:t>
            </a:r>
            <a:r>
              <a:rPr lang="en-GB" b="1" i="1" dirty="0"/>
              <a:t>m </a:t>
            </a:r>
            <a:r>
              <a:rPr lang="en-GB" b="1" dirty="0"/>
              <a:t>– </a:t>
            </a:r>
            <a:r>
              <a:rPr lang="uk-UA" b="1" dirty="0" err="1" smtClean="0"/>
              <a:t>кі</a:t>
            </a:r>
            <a:r>
              <a:rPr lang="ru-RU" b="1" dirty="0" smtClean="0"/>
              <a:t>с</a:t>
            </a:r>
            <a:r>
              <a:rPr lang="uk-UA" b="1" dirty="0" smtClean="0"/>
              <a:t>тка</a:t>
            </a:r>
            <a:endParaRPr lang="uk-UA" b="1" dirty="0"/>
          </a:p>
          <a:p>
            <a:pPr marL="0" indent="0">
              <a:buNone/>
            </a:pPr>
            <a:r>
              <a:rPr lang="uk-UA" dirty="0"/>
              <a:t>							рід</a:t>
            </a:r>
          </a:p>
          <a:p>
            <a:pPr marL="0" indent="0">
              <a:buNone/>
            </a:pPr>
            <a:r>
              <a:rPr lang="en-GB" dirty="0"/>
              <a:t>Nom. Sing.</a:t>
            </a:r>
            <a:r>
              <a:rPr lang="uk-UA" dirty="0"/>
              <a:t>			</a:t>
            </a:r>
            <a:r>
              <a:rPr lang="uk-UA" dirty="0" smtClean="0"/>
              <a:t>			</a:t>
            </a:r>
            <a:r>
              <a:rPr lang="uk-UA" b="1" dirty="0"/>
              <a:t>			</a:t>
            </a:r>
            <a:r>
              <a:rPr lang="uk-UA" dirty="0" smtClean="0"/>
              <a:t>форма </a:t>
            </a:r>
            <a:r>
              <a:rPr lang="en-GB" dirty="0"/>
              <a:t>Gen. Sing</a:t>
            </a:r>
            <a:r>
              <a:rPr lang="en-GB" dirty="0" smtClean="0"/>
              <a:t>.</a:t>
            </a: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4427984" y="3501008"/>
            <a:ext cx="2448272" cy="360040"/>
          </a:xfrm>
          <a:prstGeom prst="bentConnector3">
            <a:avLst>
              <a:gd name="adj1" fmla="val -6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779912" y="350100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/>
          <p:nvPr/>
        </p:nvCxnSpPr>
        <p:spPr>
          <a:xfrm rot="10800000" flipV="1">
            <a:off x="2195736" y="3501008"/>
            <a:ext cx="1080121" cy="720080"/>
          </a:xfrm>
          <a:prstGeom prst="bentConnector3">
            <a:avLst>
              <a:gd name="adj1" fmla="val -21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 rot="16200000" flipH="1">
            <a:off x="3779912" y="3717032"/>
            <a:ext cx="720080" cy="2880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>
            <a:off x="4161948" y="5301209"/>
            <a:ext cx="2714308" cy="360040"/>
          </a:xfrm>
          <a:prstGeom prst="bentConnector3">
            <a:avLst>
              <a:gd name="adj1" fmla="val -37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635896" y="5301209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/>
          <p:nvPr/>
        </p:nvCxnSpPr>
        <p:spPr>
          <a:xfrm rot="10800000" flipV="1">
            <a:off x="1763689" y="5301209"/>
            <a:ext cx="1080121" cy="720080"/>
          </a:xfrm>
          <a:prstGeom prst="bentConnector3">
            <a:avLst>
              <a:gd name="adj1" fmla="val -21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17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496944" cy="93610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NB</a:t>
            </a:r>
            <a:r>
              <a:rPr lang="ru-RU" b="1" i="1" dirty="0"/>
              <a:t>! </a:t>
            </a:r>
            <a:r>
              <a:rPr lang="ru-RU" dirty="0" err="1"/>
              <a:t>Відміна</a:t>
            </a:r>
            <a:r>
              <a:rPr lang="ru-RU" dirty="0"/>
              <a:t> </a:t>
            </a:r>
            <a:r>
              <a:rPr lang="ru-RU" dirty="0" err="1"/>
              <a:t>іменника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за </a:t>
            </a:r>
            <a:r>
              <a:rPr lang="ru-RU" dirty="0" err="1"/>
              <a:t>закінченням</a:t>
            </a:r>
            <a:r>
              <a:rPr lang="ru-RU" dirty="0"/>
              <a:t> </a:t>
            </a:r>
            <a:r>
              <a:rPr lang="ru-RU" dirty="0" smtClean="0"/>
              <a:t>родового </a:t>
            </a:r>
            <a:r>
              <a:rPr lang="uk-UA" dirty="0" smtClean="0"/>
              <a:t>відмінка </a:t>
            </a:r>
            <a:r>
              <a:rPr lang="uk-UA" dirty="0"/>
              <a:t>однини (</a:t>
            </a:r>
            <a:r>
              <a:rPr lang="en-GB" dirty="0"/>
              <a:t>Gen. Sing</a:t>
            </a:r>
            <a:r>
              <a:rPr lang="en-GB" dirty="0" smtClean="0"/>
              <a:t>.).</a:t>
            </a:r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72008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DECLINATIO (</a:t>
            </a:r>
            <a:r>
              <a:rPr lang="uk-UA" sz="4000" dirty="0" smtClean="0"/>
              <a:t>ВІДМІНА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429872"/>
              </p:ext>
            </p:extLst>
          </p:nvPr>
        </p:nvGraphicFramePr>
        <p:xfrm>
          <a:off x="107502" y="2276872"/>
          <a:ext cx="8640963" cy="2865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4"/>
                <a:gridCol w="1224136"/>
                <a:gridCol w="1152128"/>
                <a:gridCol w="1793964"/>
                <a:gridCol w="1518404"/>
                <a:gridCol w="1368152"/>
                <a:gridCol w="936105"/>
              </a:tblGrid>
              <a:tr h="432048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Numerus / Casus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Declinationes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04056"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II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III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IV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9552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Singularis</a:t>
                      </a:r>
                      <a:endParaRPr lang="uk-UA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Nom.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-a (f)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-us, -</a:t>
                      </a:r>
                      <a:r>
                        <a:rPr lang="en-US" sz="2400" dirty="0" err="1">
                          <a:effectLst/>
                        </a:rPr>
                        <a:t>er</a:t>
                      </a:r>
                      <a:r>
                        <a:rPr lang="en-US" sz="2400" dirty="0">
                          <a:effectLst/>
                        </a:rPr>
                        <a:t> (m)</a:t>
                      </a:r>
                      <a:endParaRPr lang="uk-UA" sz="24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-um (n)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різні</a:t>
                      </a:r>
                      <a:endParaRPr lang="uk-UA" sz="24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(m, f, n)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-us (m)</a:t>
                      </a:r>
                      <a:endParaRPr lang="uk-UA" sz="24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-u </a:t>
                      </a:r>
                      <a:r>
                        <a:rPr lang="en-US" sz="2400" dirty="0" smtClean="0">
                          <a:effectLst/>
                        </a:rPr>
                        <a:t>(n)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-es (f)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026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Gen.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-ae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r>
                        <a:rPr lang="en-US" sz="2400" dirty="0" err="1">
                          <a:effectLst/>
                        </a:rPr>
                        <a:t>i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-is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-us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r>
                        <a:rPr lang="en-US" sz="2400" dirty="0" err="1">
                          <a:effectLst/>
                        </a:rPr>
                        <a:t>ei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53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DECLINATIO (</a:t>
            </a:r>
            <a:r>
              <a:rPr lang="uk-UA" sz="4000" dirty="0" smtClean="0"/>
              <a:t>ВІДМІНА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758138" cy="547384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Declinatio</a:t>
            </a:r>
            <a:r>
              <a:rPr lang="en-US" b="1" dirty="0" smtClean="0"/>
              <a:t> prima</a:t>
            </a:r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costa, ae f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vertěbra</a:t>
            </a:r>
            <a:r>
              <a:rPr lang="en-US" b="1" i="1" dirty="0" smtClean="0"/>
              <a:t>, ae f</a:t>
            </a:r>
            <a:endParaRPr lang="en-US" dirty="0" smtClean="0"/>
          </a:p>
          <a:p>
            <a:r>
              <a:rPr lang="en-US" b="1" dirty="0" err="1" smtClean="0"/>
              <a:t>Declinatio</a:t>
            </a:r>
            <a:r>
              <a:rPr lang="en-US" b="1" dirty="0" smtClean="0"/>
              <a:t> </a:t>
            </a:r>
            <a:r>
              <a:rPr lang="en-US" b="1" dirty="0" err="1" smtClean="0"/>
              <a:t>secunda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nasus</a:t>
            </a:r>
            <a:r>
              <a:rPr lang="en-US" b="1" i="1" dirty="0" smtClean="0"/>
              <a:t>, </a:t>
            </a:r>
            <a:r>
              <a:rPr lang="en-US" b="1" i="1" dirty="0" err="1" smtClean="0"/>
              <a:t>i</a:t>
            </a:r>
            <a:r>
              <a:rPr lang="en-US" b="1" i="1" dirty="0" smtClean="0"/>
              <a:t> m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collum</a:t>
            </a:r>
            <a:r>
              <a:rPr lang="en-US" b="1" i="1" dirty="0" smtClean="0"/>
              <a:t>, </a:t>
            </a:r>
            <a:r>
              <a:rPr lang="en-US" b="1" i="1" dirty="0" err="1" smtClean="0"/>
              <a:t>i</a:t>
            </a:r>
            <a:r>
              <a:rPr lang="en-US" b="1" i="1" dirty="0" smtClean="0"/>
              <a:t> n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olecrănon</a:t>
            </a:r>
            <a:r>
              <a:rPr lang="en-US" b="1" i="1" dirty="0" smtClean="0"/>
              <a:t>, </a:t>
            </a:r>
            <a:r>
              <a:rPr lang="en-US" b="1" i="1" dirty="0" err="1" smtClean="0"/>
              <a:t>i</a:t>
            </a:r>
            <a:r>
              <a:rPr lang="en-US" b="1" i="1" dirty="0" smtClean="0"/>
              <a:t> n</a:t>
            </a:r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cancer, cri m</a:t>
            </a:r>
            <a:endParaRPr lang="en-US" dirty="0" smtClean="0"/>
          </a:p>
          <a:p>
            <a:r>
              <a:rPr lang="en-US" b="1" dirty="0" err="1" smtClean="0"/>
              <a:t>Declinatio</a:t>
            </a:r>
            <a:r>
              <a:rPr lang="en-US" b="1" dirty="0" smtClean="0"/>
              <a:t> </a:t>
            </a:r>
            <a:r>
              <a:rPr lang="en-US" b="1" dirty="0" err="1" smtClean="0"/>
              <a:t>tertia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canālis</a:t>
            </a:r>
            <a:r>
              <a:rPr lang="en-US" b="1" i="1" dirty="0" smtClean="0"/>
              <a:t>, is m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regĭo</a:t>
            </a:r>
            <a:r>
              <a:rPr lang="en-US" b="1" i="1" dirty="0" smtClean="0"/>
              <a:t>, </a:t>
            </a:r>
            <a:r>
              <a:rPr lang="en-US" b="1" i="1" dirty="0" err="1" smtClean="0"/>
              <a:t>ōnis</a:t>
            </a:r>
            <a:r>
              <a:rPr lang="en-US" b="1" i="1" dirty="0" smtClean="0"/>
              <a:t> f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os</a:t>
            </a:r>
            <a:r>
              <a:rPr lang="en-US" b="1" i="1" dirty="0" smtClean="0"/>
              <a:t>, </a:t>
            </a:r>
            <a:r>
              <a:rPr lang="en-US" b="1" i="1" dirty="0" err="1" smtClean="0"/>
              <a:t>ossis</a:t>
            </a:r>
            <a:r>
              <a:rPr lang="en-US" b="1" i="1" dirty="0" smtClean="0"/>
              <a:t> n</a:t>
            </a:r>
            <a:endParaRPr lang="en-US" dirty="0" smtClean="0"/>
          </a:p>
          <a:p>
            <a:r>
              <a:rPr lang="en-US" b="1" dirty="0" err="1" smtClean="0"/>
              <a:t>Declinatio</a:t>
            </a:r>
            <a:r>
              <a:rPr lang="en-US" b="1" dirty="0" smtClean="0"/>
              <a:t> </a:t>
            </a:r>
            <a:r>
              <a:rPr lang="en-US" b="1" dirty="0" err="1" smtClean="0"/>
              <a:t>quarta</a:t>
            </a:r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arcus, us m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cornu</a:t>
            </a:r>
            <a:r>
              <a:rPr lang="en-US" b="1" i="1" dirty="0" smtClean="0"/>
              <a:t>, us n</a:t>
            </a:r>
            <a:endParaRPr lang="en-US" dirty="0" smtClean="0"/>
          </a:p>
          <a:p>
            <a:r>
              <a:rPr lang="en-US" b="1" dirty="0" err="1" smtClean="0"/>
              <a:t>Declinatio</a:t>
            </a:r>
            <a:r>
              <a:rPr lang="en-US" b="1" dirty="0" smtClean="0"/>
              <a:t> </a:t>
            </a:r>
            <a:r>
              <a:rPr lang="en-US" b="1" dirty="0" err="1" smtClean="0"/>
              <a:t>quinta</a:t>
            </a:r>
            <a:endParaRPr lang="en-US" dirty="0" smtClean="0"/>
          </a:p>
          <a:p>
            <a:pPr algn="ctr">
              <a:buNone/>
            </a:pPr>
            <a:r>
              <a:rPr lang="en-US" b="1" i="1" dirty="0" err="1" smtClean="0"/>
              <a:t>facĭes</a:t>
            </a:r>
            <a:r>
              <a:rPr lang="en-US" b="1" i="1" dirty="0" smtClean="0"/>
              <a:t>, </a:t>
            </a:r>
            <a:r>
              <a:rPr lang="en-US" b="1" i="1" dirty="0" err="1" smtClean="0"/>
              <a:t>ēi</a:t>
            </a:r>
            <a:r>
              <a:rPr lang="en-US" b="1" i="1" dirty="0" smtClean="0"/>
              <a:t> f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7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7467600" cy="638944"/>
          </a:xfrm>
        </p:spPr>
        <p:txBody>
          <a:bodyPr/>
          <a:lstStyle/>
          <a:p>
            <a:pPr algn="ctr"/>
            <a:r>
              <a:rPr lang="uk-UA" b="1" dirty="0"/>
              <a:t>ОСНОВА ІМЕННИКА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8352928" cy="4701136"/>
          </a:xfrm>
        </p:spPr>
        <p:txBody>
          <a:bodyPr>
            <a:normAutofit/>
          </a:bodyPr>
          <a:lstStyle/>
          <a:p>
            <a:r>
              <a:rPr lang="ru-RU" b="1" i="1" dirty="0"/>
              <a:t>NB! </a:t>
            </a:r>
            <a:r>
              <a:rPr lang="ru-RU" dirty="0"/>
              <a:t>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основу </a:t>
            </a:r>
            <a:r>
              <a:rPr lang="ru-RU" dirty="0" err="1"/>
              <a:t>латинського</a:t>
            </a:r>
            <a:r>
              <a:rPr lang="ru-RU" dirty="0"/>
              <a:t> </a:t>
            </a:r>
            <a:r>
              <a:rPr lang="ru-RU" dirty="0" err="1"/>
              <a:t>іменника</a:t>
            </a:r>
            <a:r>
              <a:rPr lang="ru-RU" dirty="0" smtClean="0"/>
              <a:t>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форму родового </a:t>
            </a:r>
            <a:r>
              <a:rPr lang="ru-RU" dirty="0" err="1" smtClean="0"/>
              <a:t>відмінка</a:t>
            </a:r>
            <a:r>
              <a:rPr lang="ru-RU" dirty="0" smtClean="0"/>
              <a:t> </a:t>
            </a:r>
            <a:r>
              <a:rPr lang="uk-UA" dirty="0" smtClean="0"/>
              <a:t>однини </a:t>
            </a:r>
            <a:r>
              <a:rPr lang="uk-UA" dirty="0"/>
              <a:t>(</a:t>
            </a:r>
            <a:r>
              <a:rPr lang="en-GB" dirty="0"/>
              <a:t>Gen. Sing.) </a:t>
            </a:r>
            <a:r>
              <a:rPr lang="uk-UA" dirty="0"/>
              <a:t>і </a:t>
            </a:r>
            <a:r>
              <a:rPr lang="uk-UA" dirty="0" smtClean="0"/>
              <a:t>відкинути </a:t>
            </a:r>
            <a:r>
              <a:rPr lang="uk-UA" dirty="0"/>
              <a:t>закінчення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i="1" dirty="0"/>
              <a:t>Словникова </a:t>
            </a:r>
            <a:r>
              <a:rPr lang="uk-UA" i="1" dirty="0" smtClean="0"/>
              <a:t>форма		</a:t>
            </a:r>
            <a:r>
              <a:rPr lang="en-GB" i="1" dirty="0" smtClean="0"/>
              <a:t>Gen</a:t>
            </a:r>
            <a:r>
              <a:rPr lang="en-GB" i="1" dirty="0"/>
              <a:t>. </a:t>
            </a:r>
            <a:r>
              <a:rPr lang="en-GB" i="1" dirty="0" smtClean="0"/>
              <a:t>Sing</a:t>
            </a:r>
            <a:r>
              <a:rPr lang="uk-UA" i="1" dirty="0" smtClean="0"/>
              <a:t>	Основа</a:t>
            </a:r>
            <a:endParaRPr lang="uk-UA" i="1" dirty="0"/>
          </a:p>
          <a:p>
            <a:r>
              <a:rPr lang="en-GB" dirty="0" smtClean="0"/>
              <a:t>vertebra</a:t>
            </a:r>
            <a:r>
              <a:rPr lang="en-GB" dirty="0"/>
              <a:t>, ae </a:t>
            </a:r>
            <a:r>
              <a:rPr lang="en-GB" i="1" dirty="0"/>
              <a:t>f – </a:t>
            </a:r>
            <a:r>
              <a:rPr lang="uk-UA" dirty="0" smtClean="0"/>
              <a:t>хребець		</a:t>
            </a:r>
            <a:r>
              <a:rPr lang="en-GB" dirty="0" err="1"/>
              <a:t>vertebr</a:t>
            </a:r>
            <a:r>
              <a:rPr lang="en-GB" dirty="0"/>
              <a:t>-</a:t>
            </a:r>
            <a:r>
              <a:rPr lang="en-GB" b="1" dirty="0" smtClean="0"/>
              <a:t>ae</a:t>
            </a:r>
            <a:r>
              <a:rPr lang="uk-UA" b="1" dirty="0" smtClean="0"/>
              <a:t>	</a:t>
            </a:r>
            <a:r>
              <a:rPr lang="en-GB" dirty="0" err="1"/>
              <a:t>vertebr</a:t>
            </a:r>
            <a:r>
              <a:rPr lang="uk-UA" dirty="0" smtClean="0"/>
              <a:t>-</a:t>
            </a:r>
            <a:endParaRPr lang="en-GB" b="1" dirty="0"/>
          </a:p>
          <a:p>
            <a:r>
              <a:rPr lang="en-GB" dirty="0" smtClean="0"/>
              <a:t>septum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i="1" dirty="0"/>
              <a:t>n </a:t>
            </a:r>
            <a:r>
              <a:rPr lang="en-GB" dirty="0"/>
              <a:t>– </a:t>
            </a:r>
            <a:r>
              <a:rPr lang="uk-UA" dirty="0" smtClean="0"/>
              <a:t>перегородка	</a:t>
            </a:r>
            <a:r>
              <a:rPr lang="en-GB" dirty="0"/>
              <a:t>sept-</a:t>
            </a:r>
            <a:r>
              <a:rPr lang="en-GB" b="1" dirty="0" err="1" smtClean="0"/>
              <a:t>i</a:t>
            </a:r>
            <a:r>
              <a:rPr lang="uk-UA" b="1" dirty="0" smtClean="0"/>
              <a:t>		</a:t>
            </a:r>
            <a:r>
              <a:rPr lang="en-GB" dirty="0" smtClean="0"/>
              <a:t>sept</a:t>
            </a:r>
            <a:r>
              <a:rPr lang="uk-UA" dirty="0" smtClean="0"/>
              <a:t>-</a:t>
            </a:r>
            <a:endParaRPr lang="en-GB" b="1" dirty="0"/>
          </a:p>
          <a:p>
            <a:r>
              <a:rPr lang="en-GB" dirty="0" err="1" smtClean="0"/>
              <a:t>processus</a:t>
            </a:r>
            <a:r>
              <a:rPr lang="en-GB" dirty="0"/>
              <a:t>, us </a:t>
            </a:r>
            <a:r>
              <a:rPr lang="en-GB" i="1" dirty="0"/>
              <a:t>m </a:t>
            </a:r>
            <a:r>
              <a:rPr lang="en-GB" dirty="0"/>
              <a:t>– </a:t>
            </a:r>
            <a:r>
              <a:rPr lang="uk-UA" dirty="0" smtClean="0"/>
              <a:t>відросток	</a:t>
            </a:r>
            <a:r>
              <a:rPr lang="en-GB" dirty="0"/>
              <a:t>process-</a:t>
            </a:r>
            <a:r>
              <a:rPr lang="en-GB" b="1" dirty="0" smtClean="0"/>
              <a:t>us</a:t>
            </a:r>
            <a:r>
              <a:rPr lang="uk-UA" b="1" dirty="0" smtClean="0"/>
              <a:t>	</a:t>
            </a:r>
            <a:r>
              <a:rPr lang="en-GB" dirty="0"/>
              <a:t>process</a:t>
            </a:r>
            <a:r>
              <a:rPr lang="uk-UA" dirty="0" smtClean="0"/>
              <a:t>-</a:t>
            </a:r>
            <a:endParaRPr lang="en-GB" b="1" dirty="0"/>
          </a:p>
          <a:p>
            <a:r>
              <a:rPr lang="en-GB" dirty="0" smtClean="0"/>
              <a:t>species</a:t>
            </a:r>
            <a:r>
              <a:rPr lang="en-GB" dirty="0"/>
              <a:t>,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i="1" dirty="0"/>
              <a:t>f </a:t>
            </a:r>
            <a:r>
              <a:rPr lang="en-GB" dirty="0"/>
              <a:t>– </a:t>
            </a:r>
            <a:r>
              <a:rPr lang="uk-UA" dirty="0" smtClean="0"/>
              <a:t>вид			</a:t>
            </a:r>
            <a:r>
              <a:rPr lang="en-GB" dirty="0" err="1" smtClean="0"/>
              <a:t>speci-</a:t>
            </a:r>
            <a:r>
              <a:rPr lang="en-GB" b="1" dirty="0" err="1" smtClean="0"/>
              <a:t>ei</a:t>
            </a:r>
            <a:r>
              <a:rPr lang="uk-UA" b="1" dirty="0" smtClean="0"/>
              <a:t>	</a:t>
            </a:r>
            <a:r>
              <a:rPr lang="en-GB" dirty="0" err="1" smtClean="0"/>
              <a:t>speci</a:t>
            </a:r>
            <a:r>
              <a:rPr lang="en-GB" dirty="0" smtClean="0"/>
              <a:t>-</a:t>
            </a:r>
            <a:endParaRPr lang="uk-UA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19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496944" cy="5637240"/>
          </a:xfrm>
        </p:spPr>
        <p:txBody>
          <a:bodyPr>
            <a:normAutofit/>
          </a:bodyPr>
          <a:lstStyle/>
          <a:p>
            <a:r>
              <a:rPr lang="ru-RU" dirty="0" smtClean="0"/>
              <a:t>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іменників</a:t>
            </a:r>
            <a:r>
              <a:rPr lang="ru-RU" dirty="0"/>
              <a:t> І, ІІ, IV </a:t>
            </a:r>
            <a:r>
              <a:rPr lang="ru-RU" dirty="0" smtClean="0"/>
              <a:t>і V </a:t>
            </a:r>
            <a:r>
              <a:rPr lang="ru-RU" dirty="0" err="1"/>
              <a:t>відмін</a:t>
            </a:r>
            <a:r>
              <a:rPr lang="ru-RU" dirty="0"/>
              <a:t> практична основа </a:t>
            </a:r>
            <a:r>
              <a:rPr lang="ru-RU" dirty="0" err="1"/>
              <a:t>збігається</a:t>
            </a:r>
            <a:r>
              <a:rPr lang="ru-RU" dirty="0"/>
              <a:t> з основою в </a:t>
            </a:r>
            <a:r>
              <a:rPr lang="ru-RU" dirty="0" err="1"/>
              <a:t>називному</a:t>
            </a:r>
            <a:r>
              <a:rPr lang="ru-RU" dirty="0"/>
              <a:t> </a:t>
            </a:r>
            <a:r>
              <a:rPr lang="ru-RU" dirty="0" err="1"/>
              <a:t>відмінку</a:t>
            </a:r>
            <a:r>
              <a:rPr lang="ru-RU" dirty="0"/>
              <a:t>.</a:t>
            </a:r>
          </a:p>
          <a:p>
            <a:r>
              <a:rPr lang="ru-RU" dirty="0" smtClean="0"/>
              <a:t>У ІІІ </a:t>
            </a:r>
            <a:r>
              <a:rPr lang="ru-RU" dirty="0" err="1" smtClean="0"/>
              <a:t>відміні</a:t>
            </a:r>
            <a:r>
              <a:rPr lang="ru-RU" dirty="0" smtClean="0"/>
              <a:t> часто </a:t>
            </a:r>
            <a:r>
              <a:rPr lang="ru-RU" dirty="0"/>
              <a:t>не </a:t>
            </a:r>
            <a:r>
              <a:rPr lang="ru-RU" dirty="0" err="1" smtClean="0"/>
              <a:t>збігається</a:t>
            </a:r>
            <a:r>
              <a:rPr lang="ru-RU" dirty="0" smtClean="0"/>
              <a:t>, тому </a:t>
            </a:r>
            <a:r>
              <a:rPr lang="ru-RU" dirty="0"/>
              <a:t>у </a:t>
            </a:r>
            <a:r>
              <a:rPr lang="ru-RU" dirty="0" err="1"/>
              <a:t>словниковій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 smtClean="0"/>
              <a:t>іменників</a:t>
            </a:r>
            <a:r>
              <a:rPr lang="ru-RU" dirty="0" smtClean="0"/>
              <a:t> </a:t>
            </a:r>
            <a:r>
              <a:rPr lang="uk-UA" dirty="0" smtClean="0"/>
              <a:t>ІІІ </a:t>
            </a:r>
            <a:r>
              <a:rPr lang="uk-UA" dirty="0"/>
              <a:t>відміни подається закінчення </a:t>
            </a:r>
            <a:r>
              <a:rPr lang="en-GB" dirty="0"/>
              <a:t>Gen. Sing. </a:t>
            </a:r>
            <a:r>
              <a:rPr lang="uk-UA" dirty="0"/>
              <a:t>з частиною основи, в </a:t>
            </a:r>
            <a:r>
              <a:rPr lang="uk-UA" dirty="0" smtClean="0"/>
              <a:t>якій </a:t>
            </a:r>
            <a:r>
              <a:rPr lang="ru-RU" dirty="0" err="1" smtClean="0"/>
              <a:t>відбулися</a:t>
            </a:r>
            <a:r>
              <a:rPr lang="ru-RU" dirty="0" smtClean="0"/>
              <a:t> </a:t>
            </a:r>
            <a:r>
              <a:rPr lang="ru-RU" dirty="0" err="1"/>
              <a:t>зміни</a:t>
            </a:r>
            <a:r>
              <a:rPr lang="ru-RU" dirty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/>
              <a:t>визначити</a:t>
            </a:r>
            <a:r>
              <a:rPr lang="ru-RU" dirty="0"/>
              <a:t> основу </a:t>
            </a:r>
            <a:r>
              <a:rPr lang="ru-RU" dirty="0" err="1"/>
              <a:t>іменника</a:t>
            </a:r>
            <a:r>
              <a:rPr lang="ru-RU" dirty="0"/>
              <a:t> ІІІ </a:t>
            </a:r>
            <a:r>
              <a:rPr lang="ru-RU" dirty="0" err="1"/>
              <a:t>відміни</a:t>
            </a:r>
            <a:r>
              <a:rPr lang="ru-RU" dirty="0" smtClean="0"/>
              <a:t>,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форму </a:t>
            </a:r>
            <a:r>
              <a:rPr lang="ru-RU" dirty="0" err="1"/>
              <a:t>Gen</a:t>
            </a:r>
            <a:r>
              <a:rPr lang="ru-RU" dirty="0"/>
              <a:t>. </a:t>
            </a:r>
            <a:r>
              <a:rPr lang="ru-RU" dirty="0" err="1"/>
              <a:t>Sing</a:t>
            </a:r>
            <a:r>
              <a:rPr lang="ru-RU" dirty="0"/>
              <a:t>. і </a:t>
            </a:r>
            <a:r>
              <a:rPr lang="ru-RU" dirty="0" err="1"/>
              <a:t>відкинути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-</a:t>
            </a:r>
            <a:r>
              <a:rPr lang="ru-RU" b="1" dirty="0" err="1"/>
              <a:t>is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endParaRPr lang="uk-UA" i="1" dirty="0" smtClean="0"/>
          </a:p>
          <a:p>
            <a:pPr marL="0" indent="0">
              <a:buNone/>
            </a:pPr>
            <a:r>
              <a:rPr lang="uk-UA" i="1" dirty="0" smtClean="0"/>
              <a:t>Словникова форма 		</a:t>
            </a:r>
            <a:r>
              <a:rPr lang="en-GB" i="1" dirty="0" smtClean="0"/>
              <a:t>Gen</a:t>
            </a:r>
            <a:r>
              <a:rPr lang="en-GB" i="1" dirty="0"/>
              <a:t>. Sing</a:t>
            </a:r>
            <a:r>
              <a:rPr lang="en-GB" dirty="0" smtClean="0"/>
              <a:t>.</a:t>
            </a:r>
            <a:r>
              <a:rPr lang="uk-UA" i="1" dirty="0"/>
              <a:t> </a:t>
            </a:r>
            <a:r>
              <a:rPr lang="uk-UA" i="1" dirty="0" smtClean="0"/>
              <a:t>	Основа</a:t>
            </a:r>
            <a:endParaRPr lang="uk-UA" i="1" dirty="0"/>
          </a:p>
          <a:p>
            <a:r>
              <a:rPr lang="en-US" dirty="0" smtClean="0"/>
              <a:t>apex, </a:t>
            </a:r>
            <a:r>
              <a:rPr lang="en-US" dirty="0" err="1" smtClean="0"/>
              <a:t>icis</a:t>
            </a:r>
            <a:r>
              <a:rPr lang="en-US" dirty="0" smtClean="0"/>
              <a:t> m</a:t>
            </a:r>
            <a:r>
              <a:rPr lang="en-GB" i="1" dirty="0" smtClean="0"/>
              <a:t> </a:t>
            </a:r>
            <a:r>
              <a:rPr lang="en-GB" dirty="0"/>
              <a:t>– </a:t>
            </a:r>
            <a:r>
              <a:rPr lang="uk-UA" dirty="0" smtClean="0"/>
              <a:t>верхівка		</a:t>
            </a:r>
            <a:r>
              <a:rPr lang="en-GB" dirty="0" err="1" smtClean="0"/>
              <a:t>apic</a:t>
            </a:r>
            <a:r>
              <a:rPr lang="en-GB" dirty="0" smtClean="0"/>
              <a:t>-</a:t>
            </a:r>
            <a:r>
              <a:rPr lang="en-GB" b="1" dirty="0" smtClean="0"/>
              <a:t>is</a:t>
            </a:r>
            <a:r>
              <a:rPr lang="uk-UA" b="1" dirty="0" smtClean="0"/>
              <a:t>	</a:t>
            </a:r>
            <a:r>
              <a:rPr lang="en-US" dirty="0" err="1" smtClean="0"/>
              <a:t>apic</a:t>
            </a:r>
            <a:r>
              <a:rPr lang="en-US" dirty="0" smtClean="0"/>
              <a:t>-</a:t>
            </a:r>
            <a:endParaRPr lang="uk-UA" dirty="0"/>
          </a:p>
          <a:p>
            <a:r>
              <a:rPr lang="en-GB" dirty="0"/>
              <a:t>radix, </a:t>
            </a:r>
            <a:r>
              <a:rPr lang="en-GB" dirty="0" err="1"/>
              <a:t>icis</a:t>
            </a:r>
            <a:r>
              <a:rPr lang="en-GB" dirty="0"/>
              <a:t> </a:t>
            </a:r>
            <a:r>
              <a:rPr lang="en-GB" i="1" dirty="0"/>
              <a:t>f </a:t>
            </a:r>
            <a:r>
              <a:rPr lang="en-GB" dirty="0"/>
              <a:t>– </a:t>
            </a:r>
            <a:r>
              <a:rPr lang="uk-UA" dirty="0" smtClean="0"/>
              <a:t>корінь		</a:t>
            </a:r>
            <a:r>
              <a:rPr lang="en-GB" dirty="0" err="1" smtClean="0"/>
              <a:t>radic</a:t>
            </a:r>
            <a:r>
              <a:rPr lang="en-GB" dirty="0" smtClean="0"/>
              <a:t>-</a:t>
            </a:r>
            <a:r>
              <a:rPr lang="en-GB" b="1" dirty="0" smtClean="0"/>
              <a:t>is</a:t>
            </a:r>
            <a:r>
              <a:rPr lang="uk-UA" b="1" dirty="0" smtClean="0"/>
              <a:t>	</a:t>
            </a:r>
            <a:r>
              <a:rPr lang="en-GB" dirty="0" err="1" smtClean="0"/>
              <a:t>radic</a:t>
            </a:r>
            <a:r>
              <a:rPr lang="en-GB" dirty="0" smtClean="0"/>
              <a:t>-</a:t>
            </a:r>
            <a:endParaRPr lang="en-GB" b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850106"/>
          </a:xfrm>
        </p:spPr>
        <p:txBody>
          <a:bodyPr/>
          <a:lstStyle/>
          <a:p>
            <a:pPr algn="ctr"/>
            <a:r>
              <a:rPr lang="uk-UA" b="1" dirty="0"/>
              <a:t>ОСНОВА ІМЕННИКА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229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ІМЕННИК У РОЛІ НЕУЗГОДЖЕНОГО ОЗНАЧЕННЯ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7200" dirty="0" smtClean="0"/>
              <a:t>S</a:t>
            </a:r>
            <a:r>
              <a:rPr lang="en-US" sz="3600" dirty="0" smtClean="0"/>
              <a:t>N</a:t>
            </a:r>
            <a:r>
              <a:rPr lang="en-US" sz="7200" dirty="0" smtClean="0"/>
              <a:t> + S</a:t>
            </a:r>
            <a:r>
              <a:rPr lang="en-US" sz="3600" dirty="0" smtClean="0"/>
              <a:t>G</a:t>
            </a:r>
          </a:p>
          <a:p>
            <a:pPr marL="0" indent="0">
              <a:buNone/>
            </a:pPr>
            <a:r>
              <a:rPr lang="en-US" sz="3600" dirty="0" smtClean="0"/>
              <a:t>S – </a:t>
            </a:r>
            <a:r>
              <a:rPr lang="en-US" sz="3600" dirty="0" err="1" smtClean="0"/>
              <a:t>Substantivum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N – </a:t>
            </a:r>
            <a:r>
              <a:rPr lang="en-US" sz="3600" dirty="0" err="1" smtClean="0"/>
              <a:t>Nominativus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G – </a:t>
            </a:r>
            <a:r>
              <a:rPr lang="en-US" sz="3600" dirty="0" err="1" smtClean="0"/>
              <a:t>Genetivus</a:t>
            </a:r>
            <a:endParaRPr lang="uk-UA" sz="3600" dirty="0" smtClean="0"/>
          </a:p>
          <a:p>
            <a:pPr marL="0" indent="0">
              <a:buNone/>
            </a:pPr>
            <a:endParaRPr lang="uk-UA" sz="3600" dirty="0" smtClean="0"/>
          </a:p>
          <a:p>
            <a:pPr marL="0" indent="0">
              <a:buNone/>
            </a:pPr>
            <a:r>
              <a:rPr lang="uk-UA" sz="3300" b="1" dirty="0" err="1" smtClean="0"/>
              <a:t>apex</a:t>
            </a:r>
            <a:r>
              <a:rPr lang="uk-UA" sz="3300" b="1" dirty="0" smtClean="0"/>
              <a:t> </a:t>
            </a:r>
            <a:r>
              <a:rPr lang="uk-UA" sz="3300" b="1" dirty="0" err="1"/>
              <a:t>pulmōnis</a:t>
            </a:r>
            <a:r>
              <a:rPr lang="uk-UA" sz="3300" dirty="0"/>
              <a:t> – верхівка </a:t>
            </a:r>
            <a:r>
              <a:rPr lang="uk-UA" sz="3300" dirty="0" smtClean="0"/>
              <a:t>легені</a:t>
            </a:r>
          </a:p>
          <a:p>
            <a:pPr marL="0" indent="0">
              <a:buNone/>
            </a:pPr>
            <a:r>
              <a:rPr lang="uk-UA" sz="3300" b="1" dirty="0" err="1"/>
              <a:t>corpus</a:t>
            </a:r>
            <a:r>
              <a:rPr lang="uk-UA" sz="3300" dirty="0"/>
              <a:t> </a:t>
            </a:r>
            <a:r>
              <a:rPr lang="uk-UA" sz="3300" b="1" dirty="0" err="1"/>
              <a:t>maxillae</a:t>
            </a:r>
            <a:r>
              <a:rPr lang="uk-UA" sz="3300" dirty="0"/>
              <a:t> – тіло верхньої </a:t>
            </a:r>
            <a:r>
              <a:rPr lang="uk-UA" sz="3300" dirty="0" smtClean="0"/>
              <a:t>щелепи</a:t>
            </a:r>
          </a:p>
          <a:p>
            <a:pPr marL="0" indent="0">
              <a:buNone/>
            </a:pPr>
            <a:r>
              <a:rPr lang="uk-UA" sz="3300" b="1" dirty="0" err="1"/>
              <a:t>cavĭtas</a:t>
            </a:r>
            <a:r>
              <a:rPr lang="uk-UA" sz="3300" dirty="0"/>
              <a:t> </a:t>
            </a:r>
            <a:r>
              <a:rPr lang="uk-UA" sz="3300" b="1" dirty="0" err="1"/>
              <a:t>pharyngis</a:t>
            </a:r>
            <a:r>
              <a:rPr lang="uk-UA" sz="3300" dirty="0"/>
              <a:t> – порожнина глотки</a:t>
            </a:r>
            <a:endParaRPr lang="en-US" sz="3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5400" dirty="0" smtClean="0"/>
              <a:t>ВПРАВИ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uk-UA" dirty="0" smtClean="0"/>
              <a:t>АНАТОМІЧНА ТЕРМІНОЛОГІЯ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Анатомічна номенклатура </a:t>
            </a:r>
            <a:r>
              <a:rPr lang="en-US" dirty="0" smtClean="0"/>
              <a:t>(</a:t>
            </a:r>
            <a:r>
              <a:rPr lang="en-US" b="1" dirty="0" err="1" smtClean="0"/>
              <a:t>Nomina</a:t>
            </a:r>
            <a:r>
              <a:rPr lang="en-US" b="1" dirty="0" smtClean="0"/>
              <a:t> </a:t>
            </a:r>
            <a:r>
              <a:rPr lang="en-US" b="1" dirty="0" err="1" smtClean="0"/>
              <a:t>anatomica</a:t>
            </a:r>
            <a:r>
              <a:rPr lang="en-US" dirty="0" smtClean="0"/>
              <a:t>) </a:t>
            </a:r>
            <a:r>
              <a:rPr lang="uk-UA" dirty="0" smtClean="0"/>
              <a:t>– це науково обґрунтований та уніфікований перелік анатомічних термінів, що вживаються у медицині та біології. Укладена за системним принципом будови організму людини.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uk-UA" dirty="0" smtClean="0"/>
              <a:t>Анатомічні терміни створювалися протягом тисячоліть на основі </a:t>
            </a:r>
            <a:r>
              <a:rPr lang="uk-UA" b="1" dirty="0" smtClean="0"/>
              <a:t>грецької та латинської мов</a:t>
            </a:r>
            <a:r>
              <a:rPr lang="en-US" dirty="0" smtClean="0"/>
              <a:t>.</a:t>
            </a:r>
            <a:endParaRPr lang="uk-UA" dirty="0" smtClean="0"/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Сучасна анатомічна номенклатура складається переважно з латинських термінів, але існує чимало термінів грецького походження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642918"/>
            <a:ext cx="7467600" cy="58310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 smtClean="0"/>
              <a:t>Визначте відміну іменників: </a:t>
            </a:r>
            <a:endParaRPr lang="ru-RU" dirty="0" smtClean="0"/>
          </a:p>
          <a:p>
            <a:r>
              <a:rPr lang="en-US" dirty="0" smtClean="0"/>
              <a:t>c</a:t>
            </a:r>
            <a:r>
              <a:rPr lang="uk-UA" dirty="0" err="1" smtClean="0"/>
              <a:t>or</a:t>
            </a:r>
            <a:r>
              <a:rPr lang="uk-UA" dirty="0" smtClean="0"/>
              <a:t>, </a:t>
            </a:r>
            <a:r>
              <a:rPr lang="uk-UA" dirty="0" err="1" smtClean="0"/>
              <a:t>cordis</a:t>
            </a:r>
            <a:r>
              <a:rPr lang="uk-UA" dirty="0" smtClean="0"/>
              <a:t> n __ </a:t>
            </a:r>
            <a:r>
              <a:rPr lang="en-US" dirty="0" smtClean="0"/>
              <a:t>		</a:t>
            </a:r>
            <a:r>
              <a:rPr lang="uk-UA" dirty="0" err="1" smtClean="0"/>
              <a:t>natura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lien</a:t>
            </a:r>
            <a:r>
              <a:rPr lang="uk-UA" dirty="0" smtClean="0"/>
              <a:t>, </a:t>
            </a:r>
            <a:r>
              <a:rPr lang="uk-UA" dirty="0" err="1" smtClean="0"/>
              <a:t>lienis</a:t>
            </a:r>
            <a:r>
              <a:rPr lang="uk-UA" dirty="0" smtClean="0"/>
              <a:t> m __ </a:t>
            </a:r>
            <a:r>
              <a:rPr lang="en-US" dirty="0" smtClean="0"/>
              <a:t>		</a:t>
            </a:r>
            <a:r>
              <a:rPr lang="uk-UA" dirty="0" err="1" smtClean="0"/>
              <a:t>lens</a:t>
            </a:r>
            <a:r>
              <a:rPr lang="uk-UA" dirty="0" smtClean="0"/>
              <a:t>, </a:t>
            </a:r>
            <a:r>
              <a:rPr lang="uk-UA" dirty="0" err="1" smtClean="0"/>
              <a:t>lentis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caput</a:t>
            </a:r>
            <a:r>
              <a:rPr lang="uk-UA" dirty="0" smtClean="0"/>
              <a:t>, </a:t>
            </a:r>
            <a:r>
              <a:rPr lang="uk-UA" dirty="0" err="1" smtClean="0"/>
              <a:t>itis</a:t>
            </a:r>
            <a:r>
              <a:rPr lang="uk-UA" dirty="0" smtClean="0"/>
              <a:t> n __ </a:t>
            </a:r>
            <a:r>
              <a:rPr lang="en-US" dirty="0" smtClean="0"/>
              <a:t>		</a:t>
            </a:r>
            <a:r>
              <a:rPr lang="uk-UA" dirty="0" err="1" smtClean="0"/>
              <a:t>glandula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palatum</a:t>
            </a:r>
            <a:r>
              <a:rPr lang="uk-UA" dirty="0" smtClean="0"/>
              <a:t>, i n __ </a:t>
            </a:r>
            <a:r>
              <a:rPr lang="en-US" dirty="0" smtClean="0"/>
              <a:t>		</a:t>
            </a:r>
            <a:r>
              <a:rPr lang="uk-UA" dirty="0" err="1" smtClean="0"/>
              <a:t>os</a:t>
            </a:r>
            <a:r>
              <a:rPr lang="uk-UA" dirty="0" smtClean="0"/>
              <a:t>, </a:t>
            </a:r>
            <a:r>
              <a:rPr lang="uk-UA" dirty="0" err="1" smtClean="0"/>
              <a:t>oris</a:t>
            </a:r>
            <a:r>
              <a:rPr lang="uk-UA" dirty="0" smtClean="0"/>
              <a:t> n __ </a:t>
            </a:r>
            <a:endParaRPr lang="ru-RU" dirty="0" smtClean="0"/>
          </a:p>
          <a:p>
            <a:r>
              <a:rPr lang="uk-UA" dirty="0" err="1" smtClean="0"/>
              <a:t>pilus</a:t>
            </a:r>
            <a:r>
              <a:rPr lang="uk-UA" dirty="0" smtClean="0"/>
              <a:t>, i m __ </a:t>
            </a:r>
            <a:r>
              <a:rPr lang="en-US" dirty="0" smtClean="0"/>
              <a:t>		</a:t>
            </a:r>
            <a:r>
              <a:rPr lang="uk-UA" dirty="0" err="1" smtClean="0"/>
              <a:t>tuba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pes</a:t>
            </a:r>
            <a:r>
              <a:rPr lang="uk-UA" dirty="0" smtClean="0"/>
              <a:t>, </a:t>
            </a:r>
            <a:r>
              <a:rPr lang="uk-UA" dirty="0" err="1" smtClean="0"/>
              <a:t>pedis</a:t>
            </a:r>
            <a:r>
              <a:rPr lang="uk-UA" dirty="0" smtClean="0"/>
              <a:t> m __ </a:t>
            </a:r>
            <a:r>
              <a:rPr lang="en-US" dirty="0" smtClean="0"/>
              <a:t>		</a:t>
            </a:r>
            <a:r>
              <a:rPr lang="uk-UA" dirty="0" err="1" smtClean="0"/>
              <a:t>pelvis</a:t>
            </a:r>
            <a:r>
              <a:rPr lang="uk-UA" dirty="0" smtClean="0"/>
              <a:t>, </a:t>
            </a:r>
            <a:r>
              <a:rPr lang="uk-UA" dirty="0" err="1" smtClean="0"/>
              <a:t>is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membrum</a:t>
            </a:r>
            <a:r>
              <a:rPr lang="uk-UA" dirty="0" smtClean="0"/>
              <a:t>, i n __ </a:t>
            </a:r>
            <a:r>
              <a:rPr lang="en-US" dirty="0" smtClean="0"/>
              <a:t>		</a:t>
            </a:r>
            <a:r>
              <a:rPr lang="uk-UA" dirty="0" err="1" smtClean="0"/>
              <a:t>cartilago</a:t>
            </a:r>
            <a:r>
              <a:rPr lang="uk-UA" dirty="0" smtClean="0"/>
              <a:t>, </a:t>
            </a:r>
            <a:r>
              <a:rPr lang="uk-UA" dirty="0" err="1" smtClean="0"/>
              <a:t>inis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paries</a:t>
            </a:r>
            <a:r>
              <a:rPr lang="uk-UA" dirty="0" smtClean="0"/>
              <a:t>, </a:t>
            </a:r>
            <a:r>
              <a:rPr lang="uk-UA" dirty="0" err="1" smtClean="0"/>
              <a:t>etis</a:t>
            </a:r>
            <a:r>
              <a:rPr lang="uk-UA" dirty="0" smtClean="0"/>
              <a:t> m __ </a:t>
            </a:r>
            <a:r>
              <a:rPr lang="en-US" dirty="0" smtClean="0"/>
              <a:t>		</a:t>
            </a:r>
            <a:r>
              <a:rPr lang="uk-UA" dirty="0" err="1" smtClean="0"/>
              <a:t>crista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fornix</a:t>
            </a:r>
            <a:r>
              <a:rPr lang="uk-UA" dirty="0" smtClean="0"/>
              <a:t>, </a:t>
            </a:r>
            <a:r>
              <a:rPr lang="uk-UA" dirty="0" err="1" smtClean="0"/>
              <a:t>icis</a:t>
            </a:r>
            <a:r>
              <a:rPr lang="uk-UA" dirty="0" smtClean="0"/>
              <a:t> m__ </a:t>
            </a:r>
            <a:r>
              <a:rPr lang="en-US" dirty="0" smtClean="0"/>
              <a:t>		</a:t>
            </a:r>
            <a:r>
              <a:rPr lang="uk-UA" dirty="0" err="1" smtClean="0"/>
              <a:t>calvaria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__ </a:t>
            </a:r>
            <a:endParaRPr lang="ru-RU" dirty="0" smtClean="0"/>
          </a:p>
          <a:p>
            <a:r>
              <a:rPr lang="uk-UA" dirty="0" err="1" smtClean="0"/>
              <a:t>dies</a:t>
            </a:r>
            <a:r>
              <a:rPr lang="uk-UA" dirty="0" smtClean="0"/>
              <a:t>, </a:t>
            </a:r>
            <a:r>
              <a:rPr lang="uk-UA" dirty="0" err="1" smtClean="0"/>
              <a:t>ei</a:t>
            </a:r>
            <a:r>
              <a:rPr lang="uk-UA" dirty="0" smtClean="0"/>
              <a:t> m, f __ </a:t>
            </a:r>
            <a:r>
              <a:rPr lang="en-US" dirty="0" smtClean="0"/>
              <a:t>		</a:t>
            </a:r>
            <a:r>
              <a:rPr lang="uk-UA" dirty="0" err="1" smtClean="0"/>
              <a:t>scabies</a:t>
            </a:r>
            <a:r>
              <a:rPr lang="uk-UA" dirty="0" smtClean="0"/>
              <a:t>, </a:t>
            </a:r>
            <a:r>
              <a:rPr lang="uk-UA" dirty="0" err="1" smtClean="0"/>
              <a:t>ei</a:t>
            </a:r>
            <a:r>
              <a:rPr lang="uk-UA" dirty="0" smtClean="0"/>
              <a:t> f __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 smtClean="0"/>
              <a:t>Визначте основу іменників: </a:t>
            </a:r>
            <a:endParaRPr lang="en-US" b="1" i="1" dirty="0" smtClean="0"/>
          </a:p>
          <a:p>
            <a:pPr algn="ctr">
              <a:buNone/>
            </a:pPr>
            <a:endParaRPr lang="ru-RU" dirty="0" smtClean="0"/>
          </a:p>
          <a:p>
            <a:r>
              <a:rPr lang="uk-UA" dirty="0" err="1" smtClean="0"/>
              <a:t>metacarpus</a:t>
            </a:r>
            <a:r>
              <a:rPr lang="uk-UA" dirty="0" smtClean="0"/>
              <a:t>, i m </a:t>
            </a:r>
            <a:r>
              <a:rPr lang="en-US" dirty="0" smtClean="0"/>
              <a:t>		</a:t>
            </a:r>
            <a:r>
              <a:rPr lang="uk-UA" dirty="0" err="1" smtClean="0"/>
              <a:t>medulla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endParaRPr lang="ru-RU" dirty="0" smtClean="0"/>
          </a:p>
          <a:p>
            <a:r>
              <a:rPr lang="uk-UA" dirty="0" err="1" smtClean="0"/>
              <a:t>lobus</a:t>
            </a:r>
            <a:r>
              <a:rPr lang="uk-UA" dirty="0" smtClean="0"/>
              <a:t>, i m</a:t>
            </a:r>
            <a:r>
              <a:rPr lang="en-US" dirty="0" smtClean="0"/>
              <a:t>			</a:t>
            </a:r>
            <a:r>
              <a:rPr lang="uk-UA" dirty="0" err="1" smtClean="0"/>
              <a:t>os</a:t>
            </a:r>
            <a:r>
              <a:rPr lang="uk-UA" dirty="0" smtClean="0"/>
              <a:t>, </a:t>
            </a:r>
            <a:r>
              <a:rPr lang="uk-UA" dirty="0" err="1" smtClean="0"/>
              <a:t>ossis</a:t>
            </a:r>
            <a:r>
              <a:rPr lang="uk-UA" dirty="0" smtClean="0"/>
              <a:t> n</a:t>
            </a:r>
            <a:endParaRPr lang="ru-RU" dirty="0" smtClean="0"/>
          </a:p>
          <a:p>
            <a:r>
              <a:rPr lang="uk-UA" dirty="0" err="1" smtClean="0"/>
              <a:t>phalanx</a:t>
            </a:r>
            <a:r>
              <a:rPr lang="uk-UA" dirty="0" smtClean="0"/>
              <a:t>, </a:t>
            </a:r>
            <a:r>
              <a:rPr lang="uk-UA" dirty="0" err="1" smtClean="0"/>
              <a:t>ngis</a:t>
            </a:r>
            <a:r>
              <a:rPr lang="uk-UA" dirty="0" smtClean="0"/>
              <a:t> f</a:t>
            </a:r>
            <a:r>
              <a:rPr lang="en-US" dirty="0" smtClean="0"/>
              <a:t>		</a:t>
            </a:r>
            <a:r>
              <a:rPr lang="uk-UA" dirty="0" err="1" smtClean="0"/>
              <a:t>vermis</a:t>
            </a:r>
            <a:r>
              <a:rPr lang="uk-UA" dirty="0" smtClean="0"/>
              <a:t>, </a:t>
            </a:r>
            <a:r>
              <a:rPr lang="uk-UA" dirty="0" err="1" smtClean="0"/>
              <a:t>is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coccyx</a:t>
            </a:r>
            <a:r>
              <a:rPr lang="uk-UA" dirty="0" smtClean="0"/>
              <a:t>, </a:t>
            </a:r>
            <a:r>
              <a:rPr lang="uk-UA" dirty="0" err="1" smtClean="0"/>
              <a:t>ygis</a:t>
            </a:r>
            <a:r>
              <a:rPr lang="uk-UA" dirty="0" smtClean="0"/>
              <a:t> m</a:t>
            </a:r>
            <a:r>
              <a:rPr lang="en-US" dirty="0" smtClean="0"/>
              <a:t>		</a:t>
            </a:r>
            <a:r>
              <a:rPr lang="uk-UA" dirty="0" err="1" smtClean="0"/>
              <a:t>pyramis</a:t>
            </a:r>
            <a:r>
              <a:rPr lang="uk-UA" dirty="0" smtClean="0"/>
              <a:t>, </a:t>
            </a:r>
            <a:r>
              <a:rPr lang="uk-UA" dirty="0" err="1" smtClean="0"/>
              <a:t>idis</a:t>
            </a:r>
            <a:r>
              <a:rPr lang="uk-UA" dirty="0" smtClean="0"/>
              <a:t> f</a:t>
            </a:r>
            <a:endParaRPr lang="ru-RU" dirty="0" smtClean="0"/>
          </a:p>
          <a:p>
            <a:r>
              <a:rPr lang="uk-UA" dirty="0" err="1" smtClean="0"/>
              <a:t>porta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r>
              <a:rPr lang="en-US" dirty="0" smtClean="0"/>
              <a:t>			</a:t>
            </a:r>
            <a:r>
              <a:rPr lang="uk-UA" dirty="0" err="1" smtClean="0"/>
              <a:t>plexus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rete</a:t>
            </a:r>
            <a:r>
              <a:rPr lang="uk-UA" dirty="0" smtClean="0"/>
              <a:t>, </a:t>
            </a:r>
            <a:r>
              <a:rPr lang="uk-UA" dirty="0" err="1" smtClean="0"/>
              <a:t>is</a:t>
            </a:r>
            <a:r>
              <a:rPr lang="uk-UA" dirty="0" smtClean="0"/>
              <a:t> n </a:t>
            </a:r>
            <a:r>
              <a:rPr lang="en-US" dirty="0" smtClean="0"/>
              <a:t>			</a:t>
            </a:r>
            <a:r>
              <a:rPr lang="uk-UA" dirty="0" err="1" smtClean="0"/>
              <a:t>ren</a:t>
            </a:r>
            <a:r>
              <a:rPr lang="uk-UA" dirty="0" smtClean="0"/>
              <a:t>, </a:t>
            </a:r>
            <a:r>
              <a:rPr lang="uk-UA" dirty="0" err="1" smtClean="0"/>
              <a:t>renis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spina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r>
              <a:rPr lang="en-US" dirty="0" smtClean="0"/>
              <a:t>			</a:t>
            </a:r>
            <a:r>
              <a:rPr lang="uk-UA" dirty="0" err="1" smtClean="0"/>
              <a:t>systema</a:t>
            </a:r>
            <a:r>
              <a:rPr lang="uk-UA" dirty="0" smtClean="0"/>
              <a:t>, </a:t>
            </a:r>
            <a:r>
              <a:rPr lang="uk-UA" dirty="0" err="1" smtClean="0"/>
              <a:t>atis</a:t>
            </a:r>
            <a:r>
              <a:rPr lang="uk-UA" dirty="0" smtClean="0"/>
              <a:t> n</a:t>
            </a:r>
            <a:endParaRPr lang="ru-RU" dirty="0" smtClean="0"/>
          </a:p>
          <a:p>
            <a:r>
              <a:rPr lang="uk-UA" dirty="0" err="1" smtClean="0"/>
              <a:t>sutura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r>
              <a:rPr lang="en-US" dirty="0" smtClean="0"/>
              <a:t>		</a:t>
            </a:r>
            <a:r>
              <a:rPr lang="uk-UA" dirty="0" err="1" smtClean="0"/>
              <a:t>truncus</a:t>
            </a:r>
            <a:r>
              <a:rPr lang="uk-UA" dirty="0" smtClean="0"/>
              <a:t>, i m</a:t>
            </a:r>
            <a:endParaRPr lang="ru-RU" dirty="0" smtClean="0"/>
          </a:p>
          <a:p>
            <a:r>
              <a:rPr lang="uk-UA" dirty="0" err="1" smtClean="0"/>
              <a:t>textus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</a:t>
            </a:r>
            <a:r>
              <a:rPr lang="en-US" dirty="0" smtClean="0"/>
              <a:t>		</a:t>
            </a:r>
            <a:r>
              <a:rPr lang="uk-UA" dirty="0" err="1" smtClean="0"/>
              <a:t>tela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endParaRPr lang="ru-RU" dirty="0" smtClean="0"/>
          </a:p>
          <a:p>
            <a:r>
              <a:rPr lang="uk-UA" dirty="0" err="1" smtClean="0"/>
              <a:t>stroma</a:t>
            </a:r>
            <a:r>
              <a:rPr lang="uk-UA" dirty="0" smtClean="0"/>
              <a:t>, </a:t>
            </a:r>
            <a:r>
              <a:rPr lang="uk-UA" dirty="0" err="1" smtClean="0"/>
              <a:t>atis</a:t>
            </a:r>
            <a:r>
              <a:rPr lang="uk-UA" dirty="0" smtClean="0"/>
              <a:t> n</a:t>
            </a:r>
            <a:r>
              <a:rPr lang="en-US" dirty="0" smtClean="0"/>
              <a:t>		</a:t>
            </a:r>
            <a:r>
              <a:rPr lang="ru-RU" dirty="0" err="1" smtClean="0"/>
              <a:t>species</a:t>
            </a:r>
            <a:r>
              <a:rPr lang="ru-RU" dirty="0" smtClean="0"/>
              <a:t>, </a:t>
            </a:r>
            <a:r>
              <a:rPr lang="ru-RU" dirty="0" err="1" smtClean="0"/>
              <a:t>ei</a:t>
            </a:r>
            <a:r>
              <a:rPr lang="ru-RU" dirty="0" smtClean="0"/>
              <a:t> </a:t>
            </a:r>
            <a:r>
              <a:rPr lang="ru-RU" dirty="0" err="1" smtClean="0"/>
              <a:t>f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972452" cy="54024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 err="1" smtClean="0"/>
              <a:t>Утворіть</a:t>
            </a:r>
            <a:r>
              <a:rPr lang="uk-UA" b="1" i="1" dirty="0" smtClean="0"/>
              <a:t> форми </a:t>
            </a:r>
            <a:r>
              <a:rPr lang="en-US" b="1" i="1" dirty="0" err="1" smtClean="0"/>
              <a:t>Genetivus</a:t>
            </a:r>
            <a:r>
              <a:rPr lang="en-US" b="1" i="1" dirty="0" smtClean="0"/>
              <a:t> </a:t>
            </a:r>
            <a:r>
              <a:rPr lang="en-US" b="1" i="1" dirty="0" err="1" smtClean="0"/>
              <a:t>singularis</a:t>
            </a:r>
            <a:r>
              <a:rPr lang="uk-UA" b="1" i="1" dirty="0" smtClean="0"/>
              <a:t>: </a:t>
            </a:r>
            <a:endParaRPr lang="en-US" b="1" i="1" dirty="0" smtClean="0"/>
          </a:p>
          <a:p>
            <a:pPr>
              <a:buNone/>
            </a:pPr>
            <a:endParaRPr lang="ru-RU" dirty="0" smtClean="0"/>
          </a:p>
          <a:p>
            <a:r>
              <a:rPr lang="uk-UA" dirty="0" err="1" smtClean="0"/>
              <a:t>fossa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</a:t>
            </a:r>
            <a:r>
              <a:rPr lang="en-US" dirty="0" smtClean="0"/>
              <a:t>			</a:t>
            </a:r>
            <a:r>
              <a:rPr lang="uk-UA" dirty="0" err="1" smtClean="0"/>
              <a:t>ulna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</a:t>
            </a:r>
            <a:endParaRPr lang="en-US" dirty="0" smtClean="0"/>
          </a:p>
          <a:p>
            <a:r>
              <a:rPr lang="uk-UA" dirty="0" err="1" smtClean="0"/>
              <a:t>digitus</a:t>
            </a:r>
            <a:r>
              <a:rPr lang="uk-UA" dirty="0" smtClean="0"/>
              <a:t>, i m </a:t>
            </a:r>
            <a:r>
              <a:rPr lang="en-US" dirty="0" smtClean="0"/>
              <a:t>		</a:t>
            </a:r>
            <a:r>
              <a:rPr lang="uk-UA" dirty="0" err="1" smtClean="0"/>
              <a:t>ramus</a:t>
            </a:r>
            <a:r>
              <a:rPr lang="uk-UA" dirty="0" smtClean="0"/>
              <a:t>, i m </a:t>
            </a:r>
            <a:endParaRPr lang="en-US" b="1" i="1" dirty="0" smtClean="0"/>
          </a:p>
          <a:p>
            <a:r>
              <a:rPr lang="uk-UA" dirty="0" err="1" smtClean="0"/>
              <a:t>ligamentum</a:t>
            </a:r>
            <a:r>
              <a:rPr lang="uk-UA" dirty="0" smtClean="0"/>
              <a:t>, i n </a:t>
            </a:r>
            <a:r>
              <a:rPr lang="en-US" dirty="0" smtClean="0"/>
              <a:t>		</a:t>
            </a:r>
            <a:r>
              <a:rPr lang="uk-UA" dirty="0" err="1" smtClean="0"/>
              <a:t>membrum</a:t>
            </a:r>
            <a:r>
              <a:rPr lang="uk-UA" dirty="0" smtClean="0"/>
              <a:t>, i n </a:t>
            </a:r>
            <a:endParaRPr lang="en-US" b="1" i="1" dirty="0" smtClean="0"/>
          </a:p>
          <a:p>
            <a:r>
              <a:rPr lang="uk-UA" dirty="0" err="1" smtClean="0"/>
              <a:t>caput</a:t>
            </a:r>
            <a:r>
              <a:rPr lang="uk-UA" dirty="0" smtClean="0"/>
              <a:t>, </a:t>
            </a:r>
            <a:r>
              <a:rPr lang="uk-UA" dirty="0" err="1" smtClean="0"/>
              <a:t>itis</a:t>
            </a:r>
            <a:r>
              <a:rPr lang="uk-UA" dirty="0" smtClean="0"/>
              <a:t> n </a:t>
            </a:r>
            <a:r>
              <a:rPr lang="en-US" dirty="0" smtClean="0"/>
              <a:t>		</a:t>
            </a:r>
            <a:r>
              <a:rPr lang="uk-UA" dirty="0" err="1" smtClean="0"/>
              <a:t>corpus</a:t>
            </a:r>
            <a:r>
              <a:rPr lang="uk-UA" dirty="0" smtClean="0"/>
              <a:t>, </a:t>
            </a:r>
            <a:r>
              <a:rPr lang="uk-UA" dirty="0" err="1" smtClean="0"/>
              <a:t>oris</a:t>
            </a:r>
            <a:r>
              <a:rPr lang="uk-UA" dirty="0" smtClean="0"/>
              <a:t> n </a:t>
            </a:r>
            <a:endParaRPr lang="en-US" b="1" i="1" dirty="0" smtClean="0"/>
          </a:p>
          <a:p>
            <a:r>
              <a:rPr lang="uk-UA" dirty="0" err="1" smtClean="0"/>
              <a:t>os</a:t>
            </a:r>
            <a:r>
              <a:rPr lang="uk-UA" dirty="0" smtClean="0"/>
              <a:t>, </a:t>
            </a:r>
            <a:r>
              <a:rPr lang="uk-UA" dirty="0" err="1" smtClean="0"/>
              <a:t>ossis</a:t>
            </a:r>
            <a:r>
              <a:rPr lang="uk-UA" dirty="0" smtClean="0"/>
              <a:t> n </a:t>
            </a:r>
            <a:r>
              <a:rPr lang="en-US" dirty="0" smtClean="0"/>
              <a:t>			</a:t>
            </a:r>
            <a:r>
              <a:rPr lang="uk-UA" dirty="0" err="1" smtClean="0"/>
              <a:t>sinus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 </a:t>
            </a:r>
            <a:endParaRPr lang="en-US" b="1" i="1" dirty="0" smtClean="0"/>
          </a:p>
          <a:p>
            <a:r>
              <a:rPr lang="uk-UA" dirty="0" err="1" smtClean="0"/>
              <a:t>ductus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 </a:t>
            </a:r>
            <a:r>
              <a:rPr lang="en-US" dirty="0" smtClean="0"/>
              <a:t>		</a:t>
            </a:r>
            <a:r>
              <a:rPr lang="uk-UA" dirty="0" err="1" smtClean="0"/>
              <a:t>processus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 </a:t>
            </a:r>
            <a:endParaRPr lang="en-US" b="1" i="1" dirty="0" smtClean="0"/>
          </a:p>
          <a:p>
            <a:r>
              <a:rPr lang="uk-UA" dirty="0" err="1" smtClean="0"/>
              <a:t>genu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n </a:t>
            </a:r>
            <a:r>
              <a:rPr lang="en-US" dirty="0" smtClean="0"/>
              <a:t>			</a:t>
            </a:r>
            <a:r>
              <a:rPr lang="uk-UA" dirty="0" err="1" smtClean="0"/>
              <a:t>cornu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n </a:t>
            </a:r>
            <a:endParaRPr lang="en-US" b="1" i="1" dirty="0" smtClean="0"/>
          </a:p>
          <a:p>
            <a:r>
              <a:rPr lang="uk-UA" dirty="0" err="1" smtClean="0"/>
              <a:t>facies</a:t>
            </a:r>
            <a:r>
              <a:rPr lang="uk-UA" dirty="0" smtClean="0"/>
              <a:t>, </a:t>
            </a:r>
            <a:r>
              <a:rPr lang="uk-UA" dirty="0" err="1" smtClean="0"/>
              <a:t>ei</a:t>
            </a:r>
            <a:r>
              <a:rPr lang="uk-UA" dirty="0" smtClean="0"/>
              <a:t> f </a:t>
            </a:r>
            <a:r>
              <a:rPr lang="en-US" dirty="0" smtClean="0"/>
              <a:t>			</a:t>
            </a:r>
            <a:r>
              <a:rPr lang="uk-UA" dirty="0" err="1" smtClean="0"/>
              <a:t>caries</a:t>
            </a:r>
            <a:r>
              <a:rPr lang="uk-UA" dirty="0" smtClean="0"/>
              <a:t>, </a:t>
            </a:r>
            <a:r>
              <a:rPr lang="uk-UA" dirty="0" err="1" smtClean="0"/>
              <a:t>ei</a:t>
            </a:r>
            <a:r>
              <a:rPr lang="uk-UA" dirty="0" smtClean="0"/>
              <a:t> f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i="1" dirty="0" err="1" smtClean="0"/>
              <a:t>Утворіть</a:t>
            </a:r>
            <a:r>
              <a:rPr lang="uk-UA" b="1" i="1" dirty="0" smtClean="0"/>
              <a:t> терміни та перекладіть українською: </a:t>
            </a:r>
            <a:endParaRPr lang="en-US" b="1" i="1" dirty="0" smtClean="0"/>
          </a:p>
          <a:p>
            <a:pPr>
              <a:buNone/>
            </a:pPr>
            <a:endParaRPr lang="ru-RU" dirty="0" smtClean="0"/>
          </a:p>
          <a:p>
            <a:r>
              <a:rPr lang="uk-UA" dirty="0" err="1" smtClean="0"/>
              <a:t>sutura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 / </a:t>
            </a:r>
            <a:r>
              <a:rPr lang="uk-UA" dirty="0" err="1" smtClean="0"/>
              <a:t>cranium</a:t>
            </a:r>
            <a:r>
              <a:rPr lang="uk-UA" dirty="0" smtClean="0"/>
              <a:t>, ii n</a:t>
            </a:r>
            <a:endParaRPr lang="ru-RU" dirty="0" smtClean="0"/>
          </a:p>
          <a:p>
            <a:r>
              <a:rPr lang="uk-UA" dirty="0" err="1" smtClean="0"/>
              <a:t>cavitas</a:t>
            </a:r>
            <a:r>
              <a:rPr lang="uk-UA" dirty="0" smtClean="0"/>
              <a:t>, </a:t>
            </a:r>
            <a:r>
              <a:rPr lang="uk-UA" dirty="0" err="1" smtClean="0"/>
              <a:t>atis</a:t>
            </a:r>
            <a:r>
              <a:rPr lang="uk-UA" dirty="0" smtClean="0"/>
              <a:t> f / </a:t>
            </a:r>
            <a:r>
              <a:rPr lang="uk-UA" dirty="0" err="1" smtClean="0"/>
              <a:t>thorax</a:t>
            </a:r>
            <a:r>
              <a:rPr lang="uk-UA" dirty="0" smtClean="0"/>
              <a:t>, </a:t>
            </a:r>
            <a:r>
              <a:rPr lang="uk-UA" dirty="0" err="1" smtClean="0"/>
              <a:t>acis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dorsum</a:t>
            </a:r>
            <a:r>
              <a:rPr lang="uk-UA" dirty="0" smtClean="0"/>
              <a:t>, i n / </a:t>
            </a:r>
            <a:r>
              <a:rPr lang="uk-UA" dirty="0" err="1" smtClean="0"/>
              <a:t>pes</a:t>
            </a:r>
            <a:r>
              <a:rPr lang="uk-UA" dirty="0" smtClean="0"/>
              <a:t>, </a:t>
            </a:r>
            <a:r>
              <a:rPr lang="uk-UA" dirty="0" err="1" smtClean="0"/>
              <a:t>pedis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cingulum</a:t>
            </a:r>
            <a:r>
              <a:rPr lang="uk-UA" dirty="0" smtClean="0"/>
              <a:t>, i n / </a:t>
            </a:r>
            <a:r>
              <a:rPr lang="uk-UA" dirty="0" err="1" smtClean="0"/>
              <a:t>membrum</a:t>
            </a:r>
            <a:r>
              <a:rPr lang="uk-UA" dirty="0" smtClean="0"/>
              <a:t>, i n</a:t>
            </a:r>
            <a:r>
              <a:rPr lang="en-US" dirty="0" smtClean="0"/>
              <a:t> </a:t>
            </a:r>
          </a:p>
          <a:p>
            <a:r>
              <a:rPr lang="uk-UA" dirty="0" err="1" smtClean="0"/>
              <a:t>digitus</a:t>
            </a:r>
            <a:r>
              <a:rPr lang="uk-UA" dirty="0" smtClean="0"/>
              <a:t>, i m / </a:t>
            </a:r>
            <a:r>
              <a:rPr lang="uk-UA" dirty="0" err="1" smtClean="0"/>
              <a:t>manus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f</a:t>
            </a:r>
            <a:endParaRPr lang="ru-RU" dirty="0" smtClean="0"/>
          </a:p>
          <a:p>
            <a:r>
              <a:rPr lang="uk-UA" dirty="0" err="1" smtClean="0"/>
              <a:t>regio</a:t>
            </a:r>
            <a:r>
              <a:rPr lang="uk-UA" dirty="0" smtClean="0"/>
              <a:t>, </a:t>
            </a:r>
            <a:r>
              <a:rPr lang="uk-UA" dirty="0" err="1" smtClean="0"/>
              <a:t>onis</a:t>
            </a:r>
            <a:r>
              <a:rPr lang="uk-UA" dirty="0" smtClean="0"/>
              <a:t> f / </a:t>
            </a:r>
            <a:r>
              <a:rPr lang="uk-UA" dirty="0" err="1" smtClean="0"/>
              <a:t>caput</a:t>
            </a:r>
            <a:r>
              <a:rPr lang="uk-UA" dirty="0" smtClean="0"/>
              <a:t>, </a:t>
            </a:r>
            <a:r>
              <a:rPr lang="uk-UA" dirty="0" err="1" smtClean="0"/>
              <a:t>itis</a:t>
            </a:r>
            <a:r>
              <a:rPr lang="uk-UA" dirty="0" smtClean="0"/>
              <a:t> n</a:t>
            </a:r>
            <a:endParaRPr lang="ru-RU" dirty="0" smtClean="0"/>
          </a:p>
          <a:p>
            <a:r>
              <a:rPr lang="uk-UA" dirty="0" err="1" smtClean="0"/>
              <a:t>trigonum</a:t>
            </a:r>
            <a:r>
              <a:rPr lang="uk-UA" dirty="0" smtClean="0"/>
              <a:t>, i n / </a:t>
            </a:r>
            <a:r>
              <a:rPr lang="uk-UA" dirty="0" err="1" smtClean="0"/>
              <a:t>femur</a:t>
            </a:r>
            <a:r>
              <a:rPr lang="uk-UA" dirty="0" smtClean="0"/>
              <a:t>, </a:t>
            </a:r>
            <a:r>
              <a:rPr lang="uk-UA" dirty="0" err="1" smtClean="0"/>
              <a:t>oris</a:t>
            </a:r>
            <a:r>
              <a:rPr lang="uk-UA" dirty="0" smtClean="0"/>
              <a:t> n</a:t>
            </a:r>
            <a:endParaRPr lang="ru-RU" dirty="0" smtClean="0"/>
          </a:p>
          <a:p>
            <a:r>
              <a:rPr lang="uk-UA" dirty="0" err="1" smtClean="0"/>
              <a:t>basis</a:t>
            </a:r>
            <a:r>
              <a:rPr lang="uk-UA" dirty="0" smtClean="0"/>
              <a:t>, </a:t>
            </a:r>
            <a:r>
              <a:rPr lang="uk-UA" dirty="0" err="1" smtClean="0"/>
              <a:t>is</a:t>
            </a:r>
            <a:r>
              <a:rPr lang="uk-UA" dirty="0" smtClean="0"/>
              <a:t> f / </a:t>
            </a:r>
            <a:r>
              <a:rPr lang="uk-UA" dirty="0" err="1" smtClean="0"/>
              <a:t>os</a:t>
            </a:r>
            <a:r>
              <a:rPr lang="uk-UA" dirty="0" smtClean="0"/>
              <a:t>, </a:t>
            </a:r>
            <a:r>
              <a:rPr lang="uk-UA" dirty="0" err="1" smtClean="0"/>
              <a:t>ossis</a:t>
            </a:r>
            <a:r>
              <a:rPr lang="uk-UA" dirty="0" smtClean="0"/>
              <a:t> n</a:t>
            </a:r>
            <a:endParaRPr lang="ru-RU" dirty="0" smtClean="0"/>
          </a:p>
          <a:p>
            <a:r>
              <a:rPr lang="uk-UA" dirty="0" err="1" smtClean="0"/>
              <a:t>septum</a:t>
            </a:r>
            <a:r>
              <a:rPr lang="uk-UA" dirty="0" smtClean="0"/>
              <a:t>, i n / </a:t>
            </a:r>
            <a:r>
              <a:rPr lang="uk-UA" dirty="0" err="1" smtClean="0"/>
              <a:t>sinus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</a:t>
            </a:r>
            <a:endParaRPr lang="ru-RU" dirty="0" smtClean="0"/>
          </a:p>
          <a:p>
            <a:r>
              <a:rPr lang="uk-UA" dirty="0" err="1" smtClean="0"/>
              <a:t>corpus</a:t>
            </a:r>
            <a:r>
              <a:rPr lang="uk-UA" dirty="0" smtClean="0"/>
              <a:t>, </a:t>
            </a:r>
            <a:r>
              <a:rPr lang="uk-UA" dirty="0" err="1" smtClean="0"/>
              <a:t>oris</a:t>
            </a:r>
            <a:r>
              <a:rPr lang="uk-UA" dirty="0" smtClean="0"/>
              <a:t> n / </a:t>
            </a:r>
            <a:r>
              <a:rPr lang="uk-UA" dirty="0" err="1" smtClean="0"/>
              <a:t>maxilla</a:t>
            </a:r>
            <a:r>
              <a:rPr lang="uk-UA" dirty="0" smtClean="0"/>
              <a:t>, </a:t>
            </a:r>
            <a:r>
              <a:rPr lang="uk-UA" dirty="0" err="1" smtClean="0"/>
              <a:t>ae</a:t>
            </a:r>
            <a:r>
              <a:rPr lang="uk-UA" dirty="0" smtClean="0"/>
              <a:t> f</a:t>
            </a:r>
            <a:endParaRPr lang="ru-RU" dirty="0" smtClean="0"/>
          </a:p>
          <a:p>
            <a:r>
              <a:rPr lang="en-US" dirty="0" smtClean="0"/>
              <a:t>vena, </a:t>
            </a:r>
            <a:r>
              <a:rPr lang="en-US" dirty="0" err="1" smtClean="0"/>
              <a:t>ae</a:t>
            </a:r>
            <a:r>
              <a:rPr lang="en-US" dirty="0" smtClean="0"/>
              <a:t> f / </a:t>
            </a:r>
            <a:r>
              <a:rPr lang="en-US" dirty="0" err="1" smtClean="0"/>
              <a:t>porta</a:t>
            </a:r>
            <a:r>
              <a:rPr lang="en-US" dirty="0" smtClean="0"/>
              <a:t>, </a:t>
            </a:r>
            <a:r>
              <a:rPr lang="en-US" dirty="0" err="1" smtClean="0"/>
              <a:t>ae</a:t>
            </a:r>
            <a:r>
              <a:rPr lang="en-US" dirty="0" smtClean="0"/>
              <a:t> f</a:t>
            </a:r>
            <a:endParaRPr lang="ru-RU" dirty="0" smtClean="0"/>
          </a:p>
          <a:p>
            <a:r>
              <a:rPr lang="uk-UA" dirty="0" err="1" smtClean="0"/>
              <a:t>meatus</a:t>
            </a:r>
            <a:r>
              <a:rPr lang="uk-UA" dirty="0" smtClean="0"/>
              <a:t>, </a:t>
            </a:r>
            <a:r>
              <a:rPr lang="uk-UA" dirty="0" err="1" smtClean="0"/>
              <a:t>us</a:t>
            </a:r>
            <a:r>
              <a:rPr lang="uk-UA" dirty="0" smtClean="0"/>
              <a:t> m / </a:t>
            </a:r>
            <a:r>
              <a:rPr lang="uk-UA" dirty="0" err="1" smtClean="0"/>
              <a:t>nasus</a:t>
            </a:r>
            <a:r>
              <a:rPr lang="uk-UA" dirty="0" smtClean="0"/>
              <a:t>, i m</a:t>
            </a:r>
            <a:endParaRPr lang="ru-RU" dirty="0" smtClean="0"/>
          </a:p>
          <a:p>
            <a:r>
              <a:rPr lang="uk-UA" dirty="0" err="1" smtClean="0"/>
              <a:t>facies</a:t>
            </a:r>
            <a:r>
              <a:rPr lang="uk-UA" dirty="0" smtClean="0"/>
              <a:t>, </a:t>
            </a:r>
            <a:r>
              <a:rPr lang="uk-UA" dirty="0" err="1" smtClean="0"/>
              <a:t>ei</a:t>
            </a:r>
            <a:r>
              <a:rPr lang="uk-UA" dirty="0" smtClean="0"/>
              <a:t> f / </a:t>
            </a:r>
            <a:r>
              <a:rPr lang="uk-UA" dirty="0" err="1" smtClean="0"/>
              <a:t>tuberculum</a:t>
            </a:r>
            <a:r>
              <a:rPr lang="uk-UA" dirty="0" smtClean="0"/>
              <a:t>, i n</a:t>
            </a:r>
            <a:endParaRPr lang="ru-RU" dirty="0" smtClean="0"/>
          </a:p>
          <a:p>
            <a:r>
              <a:rPr lang="ru-RU" dirty="0" err="1" smtClean="0"/>
              <a:t>hiatus</a:t>
            </a:r>
            <a:r>
              <a:rPr lang="ru-RU" dirty="0" smtClean="0"/>
              <a:t>, </a:t>
            </a:r>
            <a:r>
              <a:rPr lang="ru-RU" dirty="0" err="1" smtClean="0"/>
              <a:t>us</a:t>
            </a:r>
            <a:r>
              <a:rPr lang="ru-RU" dirty="0" smtClean="0"/>
              <a:t> </a:t>
            </a:r>
            <a:r>
              <a:rPr lang="ru-RU" dirty="0" err="1" smtClean="0"/>
              <a:t>m</a:t>
            </a:r>
            <a:r>
              <a:rPr lang="ru-RU" dirty="0" smtClean="0"/>
              <a:t> / </a:t>
            </a:r>
            <a:r>
              <a:rPr lang="ru-RU" dirty="0" err="1" smtClean="0"/>
              <a:t>canalis</a:t>
            </a:r>
            <a:r>
              <a:rPr lang="ru-RU" dirty="0" smtClean="0"/>
              <a:t>, </a:t>
            </a:r>
            <a:r>
              <a:rPr lang="ru-RU" dirty="0" err="1" smtClean="0"/>
              <a:t>is</a:t>
            </a:r>
            <a:r>
              <a:rPr lang="ru-RU" dirty="0" smtClean="0"/>
              <a:t> </a:t>
            </a:r>
            <a:r>
              <a:rPr lang="ru-RU" dirty="0" err="1" smtClean="0"/>
              <a:t>m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03232" cy="706090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ТЕРМІНОЛОГІЧНИЙ МІНІМУМ №</a:t>
            </a:r>
            <a:r>
              <a:rPr lang="uk-UA" b="1" dirty="0" smtClean="0"/>
              <a:t>1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96944" cy="5709248"/>
          </a:xfrm>
        </p:spPr>
        <p:txBody>
          <a:bodyPr numCol="3">
            <a:normAutofit lnSpcReduction="10000"/>
          </a:bodyPr>
          <a:lstStyle/>
          <a:p>
            <a:r>
              <a:rPr lang="uk-UA" dirty="0" err="1"/>
              <a:t>adĭtus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m вхід</a:t>
            </a:r>
          </a:p>
          <a:p>
            <a:r>
              <a:rPr lang="uk-UA" dirty="0" err="1"/>
              <a:t>ala</a:t>
            </a:r>
            <a:r>
              <a:rPr lang="uk-UA" dirty="0"/>
              <a:t>, </a:t>
            </a:r>
            <a:r>
              <a:rPr lang="uk-UA" dirty="0" err="1"/>
              <a:t>aе</a:t>
            </a:r>
            <a:r>
              <a:rPr lang="uk-UA" dirty="0"/>
              <a:t> f крило</a:t>
            </a:r>
          </a:p>
          <a:p>
            <a:r>
              <a:rPr lang="uk-UA" dirty="0" err="1"/>
              <a:t>angŭlus</a:t>
            </a:r>
            <a:r>
              <a:rPr lang="uk-UA" dirty="0"/>
              <a:t>, i m кут</a:t>
            </a:r>
          </a:p>
          <a:p>
            <a:r>
              <a:rPr lang="en-US" dirty="0"/>
              <a:t>aqua</a:t>
            </a:r>
            <a:r>
              <a:rPr lang="uk-UA" dirty="0"/>
              <a:t>, </a:t>
            </a:r>
            <a:r>
              <a:rPr lang="en-US" dirty="0"/>
              <a:t>ae f</a:t>
            </a:r>
            <a:r>
              <a:rPr lang="uk-UA" dirty="0"/>
              <a:t> вода</a:t>
            </a:r>
          </a:p>
          <a:p>
            <a:r>
              <a:rPr lang="uk-UA" dirty="0" err="1"/>
              <a:t>auris</a:t>
            </a:r>
            <a:r>
              <a:rPr lang="uk-UA" dirty="0"/>
              <a:t>, </a:t>
            </a:r>
            <a:r>
              <a:rPr lang="uk-UA" dirty="0" err="1"/>
              <a:t>is</a:t>
            </a:r>
            <a:r>
              <a:rPr lang="uk-UA" dirty="0"/>
              <a:t> f вухо</a:t>
            </a:r>
          </a:p>
          <a:p>
            <a:r>
              <a:rPr lang="uk-UA" dirty="0" err="1"/>
              <a:t>caput</a:t>
            </a:r>
            <a:r>
              <a:rPr lang="uk-UA" dirty="0"/>
              <a:t>, </a:t>
            </a:r>
            <a:r>
              <a:rPr lang="uk-UA" dirty="0" err="1"/>
              <a:t>ĭtis</a:t>
            </a:r>
            <a:r>
              <a:rPr lang="uk-UA" dirty="0"/>
              <a:t> n голова, голівка</a:t>
            </a:r>
          </a:p>
          <a:p>
            <a:r>
              <a:rPr lang="uk-UA" dirty="0" err="1"/>
              <a:t>centrum</a:t>
            </a:r>
            <a:r>
              <a:rPr lang="uk-UA" dirty="0"/>
              <a:t>, i n центр, середина</a:t>
            </a:r>
          </a:p>
          <a:p>
            <a:r>
              <a:rPr lang="uk-UA" dirty="0" err="1"/>
              <a:t>cerĕbrum</a:t>
            </a:r>
            <a:r>
              <a:rPr lang="uk-UA" dirty="0"/>
              <a:t>, i n мозок, великий мозок</a:t>
            </a:r>
          </a:p>
          <a:p>
            <a:r>
              <a:rPr lang="en-US" dirty="0"/>
              <a:t>c</a:t>
            </a:r>
            <a:r>
              <a:rPr lang="uk-UA" dirty="0" err="1"/>
              <a:t>or</a:t>
            </a:r>
            <a:r>
              <a:rPr lang="uk-UA" dirty="0"/>
              <a:t>, </a:t>
            </a:r>
            <a:r>
              <a:rPr lang="uk-UA" dirty="0" err="1"/>
              <a:t>cordis</a:t>
            </a:r>
            <a:r>
              <a:rPr lang="uk-UA" dirty="0"/>
              <a:t> n серце</a:t>
            </a:r>
          </a:p>
          <a:p>
            <a:r>
              <a:rPr lang="uk-UA" dirty="0" err="1"/>
              <a:t>corpus</a:t>
            </a:r>
            <a:r>
              <a:rPr lang="uk-UA" dirty="0"/>
              <a:t>, </a:t>
            </a:r>
            <a:r>
              <a:rPr lang="uk-UA" dirty="0" err="1"/>
              <a:t>ŏris</a:t>
            </a:r>
            <a:r>
              <a:rPr lang="uk-UA" dirty="0"/>
              <a:t> n тіло</a:t>
            </a:r>
          </a:p>
          <a:p>
            <a:r>
              <a:rPr lang="uk-UA" dirty="0" err="1"/>
              <a:t>cranium</a:t>
            </a:r>
            <a:r>
              <a:rPr lang="uk-UA" dirty="0"/>
              <a:t>, i n череп</a:t>
            </a:r>
          </a:p>
          <a:p>
            <a:r>
              <a:rPr lang="uk-UA" dirty="0" err="1"/>
              <a:t>cutis</a:t>
            </a:r>
            <a:r>
              <a:rPr lang="uk-UA" dirty="0"/>
              <a:t>, </a:t>
            </a:r>
            <a:r>
              <a:rPr lang="uk-UA" dirty="0" err="1"/>
              <a:t>is</a:t>
            </a:r>
            <a:r>
              <a:rPr lang="uk-UA" dirty="0"/>
              <a:t> f шкіра</a:t>
            </a:r>
          </a:p>
          <a:p>
            <a:r>
              <a:rPr lang="uk-UA" dirty="0" err="1"/>
              <a:t>defectus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m вада</a:t>
            </a:r>
          </a:p>
          <a:p>
            <a:r>
              <a:rPr lang="uk-UA" dirty="0" err="1"/>
              <a:t>dens</a:t>
            </a:r>
            <a:r>
              <a:rPr lang="uk-UA" dirty="0"/>
              <a:t>, </a:t>
            </a:r>
            <a:r>
              <a:rPr lang="uk-UA" dirty="0" err="1"/>
              <a:t>ntis</a:t>
            </a:r>
            <a:r>
              <a:rPr lang="uk-UA" dirty="0"/>
              <a:t> m зуб </a:t>
            </a:r>
          </a:p>
          <a:p>
            <a:r>
              <a:rPr lang="uk-UA" dirty="0" err="1"/>
              <a:t>diaměter</a:t>
            </a:r>
            <a:r>
              <a:rPr lang="uk-UA" dirty="0"/>
              <a:t>, </a:t>
            </a:r>
            <a:r>
              <a:rPr lang="uk-UA" dirty="0" err="1"/>
              <a:t>tri</a:t>
            </a:r>
            <a:r>
              <a:rPr lang="uk-UA" dirty="0"/>
              <a:t> f діаметр</a:t>
            </a:r>
          </a:p>
          <a:p>
            <a:r>
              <a:rPr lang="uk-UA" dirty="0" err="1"/>
              <a:t>digĭtus</a:t>
            </a:r>
            <a:r>
              <a:rPr lang="uk-UA" dirty="0"/>
              <a:t>, i m палець</a:t>
            </a:r>
          </a:p>
          <a:p>
            <a:r>
              <a:rPr lang="uk-UA" dirty="0" err="1"/>
              <a:t>discus</a:t>
            </a:r>
            <a:r>
              <a:rPr lang="uk-UA" dirty="0"/>
              <a:t>, i m диск</a:t>
            </a:r>
          </a:p>
          <a:p>
            <a:r>
              <a:rPr lang="uk-UA" dirty="0" err="1"/>
              <a:t>dorsum</a:t>
            </a:r>
            <a:r>
              <a:rPr lang="uk-UA" dirty="0"/>
              <a:t>, i n спина, спинка, тил</a:t>
            </a:r>
          </a:p>
          <a:p>
            <a:r>
              <a:rPr lang="uk-UA" dirty="0" err="1"/>
              <a:t>ductus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m протока</a:t>
            </a:r>
          </a:p>
          <a:p>
            <a:r>
              <a:rPr lang="uk-UA" dirty="0" err="1"/>
              <a:t>exĭtus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m вихід, відхід</a:t>
            </a:r>
          </a:p>
          <a:p>
            <a:r>
              <a:rPr lang="uk-UA" dirty="0" err="1"/>
              <a:t>extremĭtas</a:t>
            </a:r>
            <a:r>
              <a:rPr lang="uk-UA" dirty="0"/>
              <a:t>, </a:t>
            </a:r>
            <a:r>
              <a:rPr lang="uk-UA" dirty="0" err="1"/>
              <a:t>ātis</a:t>
            </a:r>
            <a:r>
              <a:rPr lang="uk-UA" dirty="0"/>
              <a:t> f кінцівка</a:t>
            </a:r>
          </a:p>
          <a:p>
            <a:r>
              <a:rPr lang="uk-UA" dirty="0" err="1"/>
              <a:t>facies</a:t>
            </a:r>
            <a:r>
              <a:rPr lang="uk-UA" dirty="0"/>
              <a:t>, </a:t>
            </a:r>
            <a:r>
              <a:rPr lang="uk-UA" dirty="0" err="1"/>
              <a:t>ēi</a:t>
            </a:r>
            <a:r>
              <a:rPr lang="uk-UA" dirty="0"/>
              <a:t> f поверхня; лице, обличчя</a:t>
            </a:r>
          </a:p>
          <a:p>
            <a:r>
              <a:rPr lang="uk-UA" dirty="0" err="1"/>
              <a:t>fundus</a:t>
            </a:r>
            <a:r>
              <a:rPr lang="uk-UA" dirty="0"/>
              <a:t>, i m дно</a:t>
            </a:r>
          </a:p>
          <a:p>
            <a:r>
              <a:rPr lang="uk-UA" dirty="0" err="1"/>
              <a:t>genu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n коліно</a:t>
            </a:r>
          </a:p>
          <a:p>
            <a:r>
              <a:rPr lang="uk-UA" dirty="0" err="1"/>
              <a:t>hepar</a:t>
            </a:r>
            <a:r>
              <a:rPr lang="uk-UA" dirty="0"/>
              <a:t>, </a:t>
            </a:r>
            <a:r>
              <a:rPr lang="uk-UA" dirty="0" err="1"/>
              <a:t>ătis</a:t>
            </a:r>
            <a:r>
              <a:rPr lang="uk-UA" dirty="0"/>
              <a:t> n </a:t>
            </a:r>
            <a:r>
              <a:rPr lang="uk-UA" dirty="0" smtClean="0"/>
              <a:t>печінка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28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03232" cy="706090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ТЕРМІНОЛОГІЧНИЙ МІНІМУМ №</a:t>
            </a:r>
            <a:r>
              <a:rPr lang="uk-UA" b="1" dirty="0" smtClean="0"/>
              <a:t>1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96944" cy="5709248"/>
          </a:xfrm>
        </p:spPr>
        <p:txBody>
          <a:bodyPr numCol="3">
            <a:normAutofit fontScale="92500"/>
          </a:bodyPr>
          <a:lstStyle/>
          <a:p>
            <a:r>
              <a:rPr lang="uk-UA" dirty="0" err="1" smtClean="0"/>
              <a:t>homo</a:t>
            </a:r>
            <a:r>
              <a:rPr lang="uk-UA" dirty="0"/>
              <a:t>, </a:t>
            </a:r>
            <a:r>
              <a:rPr lang="uk-UA" dirty="0" err="1"/>
              <a:t>ĭnis</a:t>
            </a:r>
            <a:r>
              <a:rPr lang="uk-UA" dirty="0"/>
              <a:t> m людина</a:t>
            </a:r>
          </a:p>
          <a:p>
            <a:r>
              <a:rPr lang="uk-UA" dirty="0" err="1"/>
              <a:t>lac</a:t>
            </a:r>
            <a:r>
              <a:rPr lang="uk-UA" dirty="0"/>
              <a:t>, </a:t>
            </a:r>
            <a:r>
              <a:rPr lang="uk-UA" dirty="0" err="1"/>
              <a:t>lactis</a:t>
            </a:r>
            <a:r>
              <a:rPr lang="uk-UA" dirty="0"/>
              <a:t> n молоко</a:t>
            </a:r>
          </a:p>
          <a:p>
            <a:r>
              <a:rPr lang="uk-UA" dirty="0" err="1"/>
              <a:t>linea</a:t>
            </a:r>
            <a:r>
              <a:rPr lang="uk-UA" dirty="0"/>
              <a:t>, </a:t>
            </a:r>
            <a:r>
              <a:rPr lang="uk-UA" dirty="0" err="1"/>
              <a:t>ae</a:t>
            </a:r>
            <a:r>
              <a:rPr lang="uk-UA" dirty="0"/>
              <a:t> f лінія</a:t>
            </a:r>
          </a:p>
          <a:p>
            <a:r>
              <a:rPr lang="uk-UA" dirty="0" err="1"/>
              <a:t>lingua</a:t>
            </a:r>
            <a:r>
              <a:rPr lang="uk-UA" dirty="0"/>
              <a:t>, </a:t>
            </a:r>
            <a:r>
              <a:rPr lang="uk-UA" dirty="0" err="1"/>
              <a:t>ae</a:t>
            </a:r>
            <a:r>
              <a:rPr lang="uk-UA" dirty="0"/>
              <a:t> f язик </a:t>
            </a:r>
          </a:p>
          <a:p>
            <a:r>
              <a:rPr lang="uk-UA" dirty="0" err="1"/>
              <a:t>manus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f кисть</a:t>
            </a:r>
          </a:p>
          <a:p>
            <a:r>
              <a:rPr lang="uk-UA" dirty="0" err="1"/>
              <a:t>margo</a:t>
            </a:r>
            <a:r>
              <a:rPr lang="uk-UA" dirty="0"/>
              <a:t>, </a:t>
            </a:r>
            <a:r>
              <a:rPr lang="uk-UA" dirty="0" err="1"/>
              <a:t>ĭnis</a:t>
            </a:r>
            <a:r>
              <a:rPr lang="uk-UA" dirty="0"/>
              <a:t> m край</a:t>
            </a:r>
          </a:p>
          <a:p>
            <a:r>
              <a:rPr lang="uk-UA" dirty="0" err="1"/>
              <a:t>mater</a:t>
            </a:r>
            <a:r>
              <a:rPr lang="uk-UA" dirty="0"/>
              <a:t>, </a:t>
            </a:r>
            <a:r>
              <a:rPr lang="uk-UA" dirty="0" err="1"/>
              <a:t>tris</a:t>
            </a:r>
            <a:r>
              <a:rPr lang="uk-UA" dirty="0"/>
              <a:t> f </a:t>
            </a:r>
            <a:r>
              <a:rPr lang="uk-UA" dirty="0" err="1"/>
              <a:t>оболона</a:t>
            </a:r>
            <a:r>
              <a:rPr lang="uk-UA" dirty="0"/>
              <a:t> (мозку)</a:t>
            </a:r>
          </a:p>
          <a:p>
            <a:r>
              <a:rPr lang="uk-UA" dirty="0" err="1"/>
              <a:t>mons</a:t>
            </a:r>
            <a:r>
              <a:rPr lang="uk-UA" dirty="0"/>
              <a:t>, </a:t>
            </a:r>
            <a:r>
              <a:rPr lang="uk-UA" dirty="0" err="1"/>
              <a:t>ntis</a:t>
            </a:r>
            <a:r>
              <a:rPr lang="uk-UA" dirty="0"/>
              <a:t> m горбик, підвищення</a:t>
            </a:r>
          </a:p>
          <a:p>
            <a:r>
              <a:rPr lang="uk-UA" dirty="0" err="1"/>
              <a:t>muscŭlus</a:t>
            </a:r>
            <a:r>
              <a:rPr lang="uk-UA" dirty="0"/>
              <a:t>, i m м’яз</a:t>
            </a:r>
          </a:p>
          <a:p>
            <a:r>
              <a:rPr lang="uk-UA" dirty="0" err="1"/>
              <a:t>nasus</a:t>
            </a:r>
            <a:r>
              <a:rPr lang="uk-UA" dirty="0"/>
              <a:t>, i m ніс</a:t>
            </a:r>
          </a:p>
          <a:p>
            <a:r>
              <a:rPr lang="uk-UA" dirty="0" err="1"/>
              <a:t>nervus</a:t>
            </a:r>
            <a:r>
              <a:rPr lang="uk-UA" dirty="0"/>
              <a:t>, i m нерв</a:t>
            </a:r>
          </a:p>
          <a:p>
            <a:r>
              <a:rPr lang="uk-UA" dirty="0" err="1"/>
              <a:t>nomen</a:t>
            </a:r>
            <a:r>
              <a:rPr lang="uk-UA" dirty="0"/>
              <a:t>, </a:t>
            </a:r>
            <a:r>
              <a:rPr lang="uk-UA" dirty="0" err="1"/>
              <a:t>ĭnis</a:t>
            </a:r>
            <a:r>
              <a:rPr lang="uk-UA" dirty="0"/>
              <a:t> n назва, найменування</a:t>
            </a:r>
          </a:p>
          <a:p>
            <a:r>
              <a:rPr lang="uk-UA" dirty="0" err="1"/>
              <a:t>os</a:t>
            </a:r>
            <a:r>
              <a:rPr lang="uk-UA" dirty="0"/>
              <a:t>, </a:t>
            </a:r>
            <a:r>
              <a:rPr lang="uk-UA" dirty="0" err="1"/>
              <a:t>oris</a:t>
            </a:r>
            <a:r>
              <a:rPr lang="uk-UA" dirty="0"/>
              <a:t> n рот</a:t>
            </a:r>
          </a:p>
          <a:p>
            <a:r>
              <a:rPr lang="uk-UA" dirty="0" err="1"/>
              <a:t>os</a:t>
            </a:r>
            <a:r>
              <a:rPr lang="uk-UA" dirty="0"/>
              <a:t>, </a:t>
            </a:r>
            <a:r>
              <a:rPr lang="uk-UA" dirty="0" err="1"/>
              <a:t>ossis</a:t>
            </a:r>
            <a:r>
              <a:rPr lang="uk-UA" dirty="0"/>
              <a:t> n кістка</a:t>
            </a:r>
          </a:p>
          <a:p>
            <a:r>
              <a:rPr lang="uk-UA" dirty="0" err="1"/>
              <a:t>pars</a:t>
            </a:r>
            <a:r>
              <a:rPr lang="uk-UA" dirty="0"/>
              <a:t>, </a:t>
            </a:r>
            <a:r>
              <a:rPr lang="uk-UA" dirty="0" err="1"/>
              <a:t>partis</a:t>
            </a:r>
            <a:r>
              <a:rPr lang="uk-UA" dirty="0"/>
              <a:t> f частина</a:t>
            </a:r>
          </a:p>
          <a:p>
            <a:r>
              <a:rPr lang="uk-UA" dirty="0" err="1"/>
              <a:t>pons</a:t>
            </a:r>
            <a:r>
              <a:rPr lang="uk-UA" dirty="0"/>
              <a:t>, </a:t>
            </a:r>
            <a:r>
              <a:rPr lang="uk-UA" dirty="0" err="1"/>
              <a:t>ntis</a:t>
            </a:r>
            <a:r>
              <a:rPr lang="uk-UA" dirty="0"/>
              <a:t> m міст</a:t>
            </a:r>
          </a:p>
          <a:p>
            <a:r>
              <a:rPr lang="uk-UA" dirty="0" err="1"/>
              <a:t>radix</a:t>
            </a:r>
            <a:r>
              <a:rPr lang="uk-UA" dirty="0"/>
              <a:t>, </a:t>
            </a:r>
            <a:r>
              <a:rPr lang="uk-UA" dirty="0" err="1"/>
              <a:t>īcis</a:t>
            </a:r>
            <a:r>
              <a:rPr lang="uk-UA" dirty="0"/>
              <a:t> f корінь</a:t>
            </a:r>
          </a:p>
          <a:p>
            <a:r>
              <a:rPr lang="uk-UA" dirty="0" err="1"/>
              <a:t>regio</a:t>
            </a:r>
            <a:r>
              <a:rPr lang="uk-UA" dirty="0"/>
              <a:t>, </a:t>
            </a:r>
            <a:r>
              <a:rPr lang="uk-UA" dirty="0" err="1"/>
              <a:t>ōnis</a:t>
            </a:r>
            <a:r>
              <a:rPr lang="uk-UA" dirty="0"/>
              <a:t> f ділянка</a:t>
            </a:r>
          </a:p>
          <a:p>
            <a:r>
              <a:rPr lang="uk-UA" dirty="0" err="1"/>
              <a:t>status</a:t>
            </a:r>
            <a:r>
              <a:rPr lang="uk-UA" dirty="0"/>
              <a:t>, </a:t>
            </a:r>
            <a:r>
              <a:rPr lang="uk-UA" dirty="0" err="1"/>
              <a:t>us</a:t>
            </a:r>
            <a:r>
              <a:rPr lang="uk-UA" dirty="0"/>
              <a:t> m стан</a:t>
            </a:r>
          </a:p>
          <a:p>
            <a:r>
              <a:rPr lang="en-US" dirty="0"/>
              <a:t>superficies</a:t>
            </a:r>
            <a:r>
              <a:rPr lang="uk-UA" dirty="0"/>
              <a:t>, ē</a:t>
            </a:r>
            <a:r>
              <a:rPr lang="en-US" dirty="0" err="1"/>
              <a:t>i</a:t>
            </a:r>
            <a:r>
              <a:rPr lang="en-US" dirty="0"/>
              <a:t> f </a:t>
            </a:r>
            <a:r>
              <a:rPr lang="uk-UA" dirty="0"/>
              <a:t>поверхня</a:t>
            </a:r>
          </a:p>
          <a:p>
            <a:r>
              <a:rPr lang="uk-UA" dirty="0" err="1"/>
              <a:t>tela</a:t>
            </a:r>
            <a:r>
              <a:rPr lang="uk-UA" dirty="0"/>
              <a:t>, </a:t>
            </a:r>
            <a:r>
              <a:rPr lang="uk-UA" dirty="0" err="1"/>
              <a:t>ae</a:t>
            </a:r>
            <a:r>
              <a:rPr lang="uk-UA" dirty="0"/>
              <a:t> f прошарок, основа </a:t>
            </a:r>
          </a:p>
          <a:p>
            <a:r>
              <a:rPr lang="uk-UA" dirty="0" err="1"/>
              <a:t>tuba</a:t>
            </a:r>
            <a:r>
              <a:rPr lang="uk-UA" dirty="0"/>
              <a:t>, </a:t>
            </a:r>
            <a:r>
              <a:rPr lang="uk-UA" dirty="0" err="1"/>
              <a:t>ae</a:t>
            </a:r>
            <a:r>
              <a:rPr lang="uk-UA" dirty="0"/>
              <a:t> f трубка, труба</a:t>
            </a:r>
          </a:p>
          <a:p>
            <a:r>
              <a:rPr lang="uk-UA" dirty="0" err="1"/>
              <a:t>vas</a:t>
            </a:r>
            <a:r>
              <a:rPr lang="uk-UA" dirty="0"/>
              <a:t>, </a:t>
            </a:r>
            <a:r>
              <a:rPr lang="uk-UA" dirty="0" err="1"/>
              <a:t>vasis</a:t>
            </a:r>
            <a:r>
              <a:rPr lang="uk-UA" dirty="0"/>
              <a:t> n судина</a:t>
            </a:r>
          </a:p>
          <a:p>
            <a:r>
              <a:rPr lang="uk-UA" dirty="0" err="1"/>
              <a:t>vena</a:t>
            </a:r>
            <a:r>
              <a:rPr lang="uk-UA" dirty="0"/>
              <a:t>, </a:t>
            </a:r>
            <a:r>
              <a:rPr lang="uk-UA" dirty="0" err="1"/>
              <a:t>ae</a:t>
            </a:r>
            <a:r>
              <a:rPr lang="uk-UA" dirty="0"/>
              <a:t> f вена </a:t>
            </a:r>
          </a:p>
          <a:p>
            <a:r>
              <a:rPr lang="uk-UA" dirty="0" err="1"/>
              <a:t>vermis</a:t>
            </a:r>
            <a:r>
              <a:rPr lang="uk-UA" dirty="0"/>
              <a:t>, </a:t>
            </a:r>
            <a:r>
              <a:rPr lang="uk-UA" dirty="0" err="1"/>
              <a:t>is</a:t>
            </a:r>
            <a:r>
              <a:rPr lang="uk-UA" dirty="0"/>
              <a:t> m черв’як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20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404664"/>
            <a:ext cx="7467600" cy="552466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Наприкінці </a:t>
            </a:r>
            <a:r>
              <a:rPr lang="en-US" dirty="0" smtClean="0"/>
              <a:t>XIX </a:t>
            </a:r>
            <a:r>
              <a:rPr lang="uk-UA" dirty="0" smtClean="0"/>
              <a:t>століття у вжитку було близько 50 тисяч термінів на позначення різних частин тіла. Ті самі структури позначалися різними термінами, залежно від анатомічної школи, національної традиції та інших численних факторів.</a:t>
            </a:r>
            <a:r>
              <a:rPr lang="en-US" dirty="0" smtClean="0"/>
              <a:t> </a:t>
            </a:r>
          </a:p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1887 – </a:t>
            </a:r>
            <a:r>
              <a:rPr lang="uk-UA" dirty="0" smtClean="0"/>
              <a:t>було ініційовано перегляд анатомічної термінології</a:t>
            </a:r>
            <a:r>
              <a:rPr lang="en-US" dirty="0" smtClean="0"/>
              <a:t>.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en-US" b="1" dirty="0"/>
              <a:t>1895 </a:t>
            </a:r>
            <a:r>
              <a:rPr lang="uk-UA" b="1" dirty="0" smtClean="0"/>
              <a:t>– </a:t>
            </a:r>
            <a:r>
              <a:rPr lang="uk-UA" dirty="0" smtClean="0"/>
              <a:t>Конгрес </a:t>
            </a:r>
            <a:r>
              <a:rPr lang="en-US" dirty="0" err="1" smtClean="0"/>
              <a:t>Anatomische</a:t>
            </a:r>
            <a:r>
              <a:rPr lang="en-US" dirty="0" smtClean="0"/>
              <a:t> </a:t>
            </a:r>
            <a:r>
              <a:rPr lang="en-US" dirty="0" err="1"/>
              <a:t>Gesellschaft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Анатомічного товариства</a:t>
            </a:r>
            <a:r>
              <a:rPr lang="en-US" dirty="0" smtClean="0"/>
              <a:t>) </a:t>
            </a:r>
            <a:r>
              <a:rPr lang="uk-UA" dirty="0" smtClean="0"/>
              <a:t>у Базелі </a:t>
            </a:r>
            <a:r>
              <a:rPr lang="en-US" dirty="0" smtClean="0"/>
              <a:t>– </a:t>
            </a:r>
            <a:r>
              <a:rPr lang="en-US" b="1" dirty="0" err="1"/>
              <a:t>Baseler</a:t>
            </a:r>
            <a:r>
              <a:rPr lang="en-US" b="1" dirty="0"/>
              <a:t> </a:t>
            </a:r>
            <a:r>
              <a:rPr lang="en-US" b="1" dirty="0" err="1"/>
              <a:t>Nomina</a:t>
            </a:r>
            <a:r>
              <a:rPr lang="en-US" b="1" dirty="0"/>
              <a:t> </a:t>
            </a:r>
            <a:r>
              <a:rPr lang="en-US" b="1" dirty="0" err="1"/>
              <a:t>Anatomica</a:t>
            </a:r>
            <a:r>
              <a:rPr lang="en-US" b="1" dirty="0"/>
              <a:t> (BNA)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uk-UA" b="1" dirty="0"/>
              <a:t>1935</a:t>
            </a:r>
            <a:r>
              <a:rPr lang="uk-UA" dirty="0"/>
              <a:t> – німецьке Анатомічне товариство запропонувало новий список термінів до другої анатомічної номенклатури (</a:t>
            </a:r>
            <a:r>
              <a:rPr lang="uk-UA" dirty="0" err="1"/>
              <a:t>Єнська</a:t>
            </a:r>
            <a:r>
              <a:rPr lang="uk-UA" dirty="0"/>
              <a:t> анатомічна номенклатура – </a:t>
            </a:r>
            <a:r>
              <a:rPr lang="en-US" b="1" dirty="0" err="1"/>
              <a:t>Jenaer</a:t>
            </a:r>
            <a:r>
              <a:rPr lang="en-US" b="1" dirty="0"/>
              <a:t> </a:t>
            </a:r>
            <a:r>
              <a:rPr lang="en-US" b="1" dirty="0" err="1"/>
              <a:t>Nomina</a:t>
            </a:r>
            <a:r>
              <a:rPr lang="en-US" b="1" dirty="0"/>
              <a:t> </a:t>
            </a:r>
            <a:r>
              <a:rPr lang="en-US" b="1" dirty="0" err="1"/>
              <a:t>Anatomica</a:t>
            </a:r>
            <a:r>
              <a:rPr lang="en-US" b="1" dirty="0"/>
              <a:t> – JNA</a:t>
            </a:r>
            <a:r>
              <a:rPr lang="uk-UA" dirty="0"/>
              <a:t>)</a:t>
            </a:r>
            <a:r>
              <a:rPr lang="en-US" dirty="0"/>
              <a:t> (</a:t>
            </a:r>
            <a:r>
              <a:rPr lang="uk-UA" dirty="0"/>
              <a:t>використовувалася лише у Європі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141296"/>
          </a:xfrm>
        </p:spPr>
        <p:txBody>
          <a:bodyPr>
            <a:noAutofit/>
          </a:bodyPr>
          <a:lstStyle/>
          <a:p>
            <a:pPr algn="just"/>
            <a:r>
              <a:rPr lang="uk-UA" sz="1900" dirty="0" smtClean="0"/>
              <a:t>Конгреси анатомів</a:t>
            </a:r>
            <a:r>
              <a:rPr lang="en-US" sz="1900" dirty="0" smtClean="0"/>
              <a:t>:</a:t>
            </a:r>
          </a:p>
          <a:p>
            <a:pPr lvl="2" algn="just"/>
            <a:r>
              <a:rPr lang="en-US" sz="1900" dirty="0" smtClean="0"/>
              <a:t>1955</a:t>
            </a:r>
            <a:r>
              <a:rPr lang="uk-UA" sz="1900" dirty="0" smtClean="0"/>
              <a:t> – Париж </a:t>
            </a:r>
            <a:r>
              <a:rPr lang="en-US" sz="1900" b="1" dirty="0" smtClean="0"/>
              <a:t>(</a:t>
            </a:r>
            <a:r>
              <a:rPr lang="en-US" sz="1900" b="1" dirty="0" err="1" smtClean="0"/>
              <a:t>Parisiana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Nomina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Anatomica</a:t>
            </a:r>
            <a:r>
              <a:rPr lang="en-US" sz="1900" b="1" dirty="0" smtClean="0"/>
              <a:t> – PNA)</a:t>
            </a:r>
            <a:r>
              <a:rPr lang="en-US" sz="1900" dirty="0" smtClean="0"/>
              <a:t>;</a:t>
            </a:r>
            <a:r>
              <a:rPr lang="uk-UA" sz="1900" dirty="0" smtClean="0"/>
              <a:t> далі лише затверджували зміни на конгресах та конференціях:</a:t>
            </a:r>
          </a:p>
          <a:p>
            <a:pPr lvl="2" algn="just"/>
            <a:r>
              <a:rPr lang="uk-UA" sz="1900" dirty="0" smtClean="0"/>
              <a:t>1960 – Нью-Йорк;</a:t>
            </a:r>
          </a:p>
          <a:p>
            <a:pPr lvl="2" algn="just"/>
            <a:r>
              <a:rPr lang="uk-UA" sz="1900" dirty="0" smtClean="0"/>
              <a:t>1965 – </a:t>
            </a:r>
            <a:r>
              <a:rPr lang="uk-UA" sz="1900" dirty="0" err="1" smtClean="0"/>
              <a:t>Вісбаден</a:t>
            </a:r>
            <a:r>
              <a:rPr lang="uk-UA" sz="1900" dirty="0" smtClean="0"/>
              <a:t>;</a:t>
            </a:r>
          </a:p>
          <a:p>
            <a:pPr lvl="2" algn="just"/>
            <a:r>
              <a:rPr lang="uk-UA" sz="1900" dirty="0" smtClean="0"/>
              <a:t>1970 – Ленінград;</a:t>
            </a:r>
          </a:p>
          <a:p>
            <a:pPr lvl="2" algn="just"/>
            <a:r>
              <a:rPr lang="uk-UA" sz="1900" dirty="0" smtClean="0"/>
              <a:t>1975 – Токіо;</a:t>
            </a:r>
          </a:p>
          <a:p>
            <a:pPr lvl="2" algn="just"/>
            <a:r>
              <a:rPr lang="uk-UA" sz="1900" dirty="0" smtClean="0"/>
              <a:t>1980 – Мехіко;</a:t>
            </a:r>
          </a:p>
          <a:p>
            <a:pPr lvl="2" algn="just"/>
            <a:r>
              <a:rPr lang="uk-UA" sz="1900" dirty="0" smtClean="0"/>
              <a:t>1985 – Лондон;</a:t>
            </a:r>
            <a:endParaRPr lang="en-US" sz="1900" dirty="0" smtClean="0"/>
          </a:p>
          <a:p>
            <a:pPr lvl="2" algn="just"/>
            <a:r>
              <a:rPr lang="en-US" sz="1900" dirty="0" smtClean="0"/>
              <a:t>1987</a:t>
            </a:r>
            <a:r>
              <a:rPr lang="uk-UA" sz="1900" dirty="0" smtClean="0"/>
              <a:t> – Монреаль;</a:t>
            </a:r>
            <a:r>
              <a:rPr lang="en-US" sz="1900" dirty="0" smtClean="0"/>
              <a:t> </a:t>
            </a:r>
          </a:p>
          <a:p>
            <a:pPr lvl="2" algn="just"/>
            <a:r>
              <a:rPr lang="en-US" sz="1900" dirty="0" smtClean="0"/>
              <a:t>1988</a:t>
            </a:r>
            <a:r>
              <a:rPr lang="uk-UA" sz="1900" dirty="0" smtClean="0"/>
              <a:t> – Будапешт;</a:t>
            </a:r>
            <a:endParaRPr lang="en-US" sz="1900" dirty="0" smtClean="0"/>
          </a:p>
          <a:p>
            <a:pPr lvl="2" algn="just"/>
            <a:r>
              <a:rPr lang="en-US" sz="1900" dirty="0" smtClean="0"/>
              <a:t>1989</a:t>
            </a:r>
            <a:r>
              <a:rPr lang="uk-UA" sz="1900" dirty="0" smtClean="0"/>
              <a:t> – Нью-Йорк (створено Федеративний комітет анатомічної термінології - </a:t>
            </a:r>
            <a:r>
              <a:rPr lang="en-US" sz="1900" dirty="0" smtClean="0"/>
              <a:t>FKAT</a:t>
            </a:r>
            <a:r>
              <a:rPr lang="uk-UA" sz="1900" dirty="0" smtClean="0"/>
              <a:t>);</a:t>
            </a:r>
            <a:endParaRPr lang="en-US" sz="1900" dirty="0" smtClean="0"/>
          </a:p>
          <a:p>
            <a:pPr lvl="2" algn="just"/>
            <a:r>
              <a:rPr lang="en-US" sz="1900" dirty="0" smtClean="0"/>
              <a:t>1997</a:t>
            </a:r>
            <a:r>
              <a:rPr lang="uk-UA" sz="1900" dirty="0" smtClean="0"/>
              <a:t> – Сан Паоло</a:t>
            </a:r>
            <a:r>
              <a:rPr lang="en-US" sz="1900" dirty="0" smtClean="0"/>
              <a:t>. </a:t>
            </a:r>
          </a:p>
          <a:p>
            <a:pPr lvl="2" algn="just"/>
            <a:endParaRPr lang="ru-RU" sz="1900" dirty="0" smtClean="0"/>
          </a:p>
          <a:p>
            <a:pPr algn="just"/>
            <a:r>
              <a:rPr lang="en-US" sz="1900" dirty="0" smtClean="0"/>
              <a:t>1998</a:t>
            </a:r>
            <a:r>
              <a:rPr lang="uk-UA" sz="1900" dirty="0" smtClean="0"/>
              <a:t> – </a:t>
            </a:r>
            <a:r>
              <a:rPr lang="en-US" sz="1900" b="1" dirty="0" err="1" smtClean="0"/>
              <a:t>Terminologia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Anatomica</a:t>
            </a:r>
            <a:r>
              <a:rPr lang="en-US" sz="1900" dirty="0" smtClean="0"/>
              <a:t>, </a:t>
            </a:r>
            <a:r>
              <a:rPr lang="uk-UA" sz="1900" dirty="0" smtClean="0"/>
              <a:t>представлена та опублікована Міжнародним комітетом анатомічної номенклатури.</a:t>
            </a:r>
            <a:endParaRPr 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СТРУКТУРА </a:t>
            </a:r>
            <a:r>
              <a:rPr lang="uk-UA" dirty="0"/>
              <a:t>АНАТОМІЧНИХ </a:t>
            </a:r>
            <a:r>
              <a:rPr lang="uk-UA" dirty="0" smtClean="0"/>
              <a:t>ТЕРМІНІВ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</a:t>
            </a:r>
            <a:r>
              <a:rPr lang="uk-UA" dirty="0" smtClean="0"/>
              <a:t> </a:t>
            </a:r>
            <a:r>
              <a:rPr lang="uk-UA" b="1" dirty="0" smtClean="0"/>
              <a:t>Однослівні (одночленні)</a:t>
            </a:r>
            <a:r>
              <a:rPr lang="en-US" dirty="0" smtClean="0"/>
              <a:t>:</a:t>
            </a:r>
            <a:endParaRPr lang="ru-RU" dirty="0" smtClean="0"/>
          </a:p>
          <a:p>
            <a:pPr lvl="1"/>
            <a:r>
              <a:rPr lang="en-US" dirty="0" smtClean="0"/>
              <a:t>a. </a:t>
            </a:r>
            <a:r>
              <a:rPr lang="uk-UA" u="sng" dirty="0" smtClean="0"/>
              <a:t>прості:</a:t>
            </a:r>
          </a:p>
          <a:p>
            <a:pPr lvl="1" algn="ctr">
              <a:buNone/>
            </a:pPr>
            <a:r>
              <a:rPr lang="uk-UA" b="1" dirty="0" err="1" smtClean="0"/>
              <a:t>nervus</a:t>
            </a:r>
            <a:r>
              <a:rPr lang="uk-UA" b="1" dirty="0"/>
              <a:t>, i</a:t>
            </a:r>
            <a:r>
              <a:rPr lang="uk-UA" dirty="0"/>
              <a:t> </a:t>
            </a:r>
            <a:r>
              <a:rPr lang="uk-UA" i="1" dirty="0"/>
              <a:t>m</a:t>
            </a:r>
            <a:r>
              <a:rPr lang="uk-UA" dirty="0"/>
              <a:t> – нерв</a:t>
            </a:r>
            <a:r>
              <a:rPr lang="en-US" dirty="0" smtClean="0"/>
              <a:t>; </a:t>
            </a:r>
            <a:endParaRPr lang="en-US" dirty="0"/>
          </a:p>
          <a:p>
            <a:pPr lvl="1" algn="ctr">
              <a:buNone/>
            </a:pPr>
            <a:r>
              <a:rPr lang="uk-UA" b="1" dirty="0" err="1" smtClean="0"/>
              <a:t>forāmen</a:t>
            </a:r>
            <a:r>
              <a:rPr lang="uk-UA" b="1" dirty="0"/>
              <a:t>, </a:t>
            </a:r>
            <a:r>
              <a:rPr lang="uk-UA" b="1" dirty="0" err="1"/>
              <a:t>ĭnis</a:t>
            </a:r>
            <a:r>
              <a:rPr lang="uk-UA" dirty="0"/>
              <a:t> </a:t>
            </a:r>
            <a:r>
              <a:rPr lang="uk-UA" i="1" dirty="0"/>
              <a:t>n</a:t>
            </a:r>
            <a:r>
              <a:rPr lang="uk-UA" dirty="0"/>
              <a:t> – отвір</a:t>
            </a:r>
            <a:r>
              <a:rPr lang="en-US" dirty="0" smtClean="0"/>
              <a:t>; </a:t>
            </a:r>
            <a:endParaRPr lang="en-US" dirty="0"/>
          </a:p>
          <a:p>
            <a:pPr lvl="1" algn="ctr">
              <a:buNone/>
            </a:pPr>
            <a:r>
              <a:rPr lang="uk-UA" b="1" dirty="0" err="1"/>
              <a:t>facies</a:t>
            </a:r>
            <a:r>
              <a:rPr lang="uk-UA" b="1" dirty="0"/>
              <a:t>, </a:t>
            </a:r>
            <a:r>
              <a:rPr lang="uk-UA" b="1" dirty="0" err="1"/>
              <a:t>ēi</a:t>
            </a:r>
            <a:r>
              <a:rPr lang="uk-UA" dirty="0"/>
              <a:t> </a:t>
            </a:r>
            <a:r>
              <a:rPr lang="uk-UA" i="1" dirty="0"/>
              <a:t>f</a:t>
            </a:r>
            <a:r>
              <a:rPr lang="uk-UA" dirty="0"/>
              <a:t> – </a:t>
            </a:r>
            <a:r>
              <a:rPr lang="uk-UA" dirty="0" smtClean="0"/>
              <a:t>поверхня;</a:t>
            </a:r>
            <a:r>
              <a:rPr lang="en-US" dirty="0" smtClean="0"/>
              <a:t> </a:t>
            </a:r>
            <a:endParaRPr lang="en-US" dirty="0"/>
          </a:p>
          <a:p>
            <a:pPr lvl="1" algn="ctr">
              <a:buNone/>
            </a:pPr>
            <a:r>
              <a:rPr lang="uk-UA" b="1" dirty="0" err="1"/>
              <a:t>costa</a:t>
            </a:r>
            <a:r>
              <a:rPr lang="uk-UA" b="1" dirty="0"/>
              <a:t>, </a:t>
            </a:r>
            <a:r>
              <a:rPr lang="uk-UA" b="1" dirty="0" err="1"/>
              <a:t>ae</a:t>
            </a:r>
            <a:r>
              <a:rPr lang="uk-UA" dirty="0"/>
              <a:t> </a:t>
            </a:r>
            <a:r>
              <a:rPr lang="uk-UA" i="1" dirty="0"/>
              <a:t>f</a:t>
            </a:r>
            <a:r>
              <a:rPr lang="uk-UA" dirty="0"/>
              <a:t> – </a:t>
            </a:r>
            <a:r>
              <a:rPr lang="uk-UA" dirty="0" smtClean="0"/>
              <a:t>ребро</a:t>
            </a:r>
            <a:endParaRPr lang="ru-RU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b. </a:t>
            </a:r>
            <a:r>
              <a:rPr lang="uk-UA" u="sng" dirty="0" smtClean="0"/>
              <a:t>складні</a:t>
            </a:r>
            <a:r>
              <a:rPr lang="uk-UA" dirty="0" smtClean="0"/>
              <a:t>:</a:t>
            </a:r>
          </a:p>
          <a:p>
            <a:pPr lvl="1" algn="ctr">
              <a:buNone/>
            </a:pPr>
            <a:r>
              <a:rPr lang="en-US" b="1" i="1" dirty="0" err="1"/>
              <a:t>humeroulnaris</a:t>
            </a:r>
            <a:r>
              <a:rPr lang="en-US" dirty="0"/>
              <a:t> – </a:t>
            </a:r>
            <a:r>
              <a:rPr lang="uk-UA" dirty="0" err="1" smtClean="0"/>
              <a:t>плечоліктьовий</a:t>
            </a:r>
            <a:r>
              <a:rPr lang="en-US" dirty="0" smtClean="0"/>
              <a:t>, </a:t>
            </a:r>
            <a:endParaRPr lang="en-US" dirty="0"/>
          </a:p>
          <a:p>
            <a:pPr lvl="1" algn="ctr">
              <a:buNone/>
            </a:pPr>
            <a:r>
              <a:rPr lang="en-US" b="1" i="1" dirty="0" err="1" smtClean="0"/>
              <a:t>cuneiformis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uk-UA" dirty="0" smtClean="0"/>
              <a:t>клиноподібний</a:t>
            </a:r>
            <a:r>
              <a:rPr lang="en-US" dirty="0" smtClean="0"/>
              <a:t>; </a:t>
            </a:r>
            <a:endParaRPr lang="en-US" dirty="0"/>
          </a:p>
          <a:p>
            <a:pPr lvl="1" algn="ctr">
              <a:buNone/>
            </a:pPr>
            <a:r>
              <a:rPr lang="en-US" b="1" i="1" dirty="0" err="1"/>
              <a:t>scaphoideus</a:t>
            </a:r>
            <a:r>
              <a:rPr lang="en-US" dirty="0"/>
              <a:t> – </a:t>
            </a:r>
            <a:r>
              <a:rPr lang="uk-UA" dirty="0" smtClean="0"/>
              <a:t>човноподібний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СТРУКТУРА </a:t>
            </a:r>
            <a:r>
              <a:rPr lang="uk-UA" dirty="0"/>
              <a:t>АНАТОМІЧНИХ </a:t>
            </a:r>
            <a:r>
              <a:rPr lang="uk-UA" dirty="0" smtClean="0"/>
              <a:t>ТЕРМІНІВ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uk-UA" b="1" dirty="0" smtClean="0"/>
              <a:t>Двослівні (двочленні)</a:t>
            </a:r>
            <a:r>
              <a:rPr lang="en-US" dirty="0" smtClean="0"/>
              <a:t>: </a:t>
            </a: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 lvl="1"/>
            <a:r>
              <a:rPr lang="en-US" dirty="0" smtClean="0"/>
              <a:t>a. </a:t>
            </a:r>
            <a:r>
              <a:rPr lang="uk-UA" dirty="0" smtClean="0"/>
              <a:t>два іменника в однині або множині:</a:t>
            </a:r>
          </a:p>
          <a:p>
            <a:pPr algn="ctr">
              <a:buNone/>
            </a:pPr>
            <a:r>
              <a:rPr lang="en-US" b="1" i="1" dirty="0" err="1" smtClean="0"/>
              <a:t>os</a:t>
            </a:r>
            <a:r>
              <a:rPr lang="en-US" b="1" i="1" dirty="0" smtClean="0"/>
              <a:t> </a:t>
            </a:r>
            <a:r>
              <a:rPr lang="en-US" b="1" i="1" dirty="0" err="1"/>
              <a:t>coccygis</a:t>
            </a:r>
            <a:r>
              <a:rPr lang="en-US" b="1" i="1" dirty="0"/>
              <a:t> </a:t>
            </a:r>
            <a:r>
              <a:rPr lang="en-US" dirty="0"/>
              <a:t>– </a:t>
            </a:r>
            <a:r>
              <a:rPr lang="uk-UA" dirty="0" smtClean="0"/>
              <a:t>куприкова кістка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b. </a:t>
            </a:r>
            <a:r>
              <a:rPr lang="uk-UA" dirty="0" smtClean="0"/>
              <a:t>іменник з прикметником:</a:t>
            </a:r>
          </a:p>
          <a:p>
            <a:pPr algn="ctr">
              <a:buNone/>
            </a:pPr>
            <a:r>
              <a:rPr lang="en-US" b="1" i="1" dirty="0" err="1" smtClean="0"/>
              <a:t>cornu</a:t>
            </a:r>
            <a:r>
              <a:rPr lang="en-US" b="1" i="1" dirty="0" smtClean="0"/>
              <a:t> </a:t>
            </a:r>
            <a:r>
              <a:rPr lang="en-US" b="1" i="1" dirty="0" err="1"/>
              <a:t>coccygeum</a:t>
            </a:r>
            <a:r>
              <a:rPr lang="en-US" b="1" i="1" dirty="0"/>
              <a:t> </a:t>
            </a:r>
            <a:r>
              <a:rPr lang="en-US" dirty="0"/>
              <a:t>– </a:t>
            </a:r>
            <a:r>
              <a:rPr lang="uk-UA" dirty="0" smtClean="0"/>
              <a:t>куприковий ріжок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84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348"/>
            <a:ext cx="7467600" cy="1143000"/>
          </a:xfrm>
        </p:spPr>
        <p:txBody>
          <a:bodyPr/>
          <a:lstStyle/>
          <a:p>
            <a:pPr algn="ctr"/>
            <a:r>
              <a:rPr lang="uk-UA" dirty="0" smtClean="0"/>
              <a:t>СТРУКТУРА АНАТОМІЧНИХ ТЕРМІНІВ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1125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uk-UA" b="1" dirty="0" smtClean="0"/>
              <a:t>Тричленні</a:t>
            </a:r>
            <a:r>
              <a:rPr lang="en-US" dirty="0" smtClean="0"/>
              <a:t>: </a:t>
            </a:r>
            <a:endParaRPr lang="ru-RU" dirty="0" smtClean="0"/>
          </a:p>
          <a:p>
            <a:pPr lvl="1"/>
            <a:r>
              <a:rPr lang="en-US" dirty="0" smtClean="0"/>
              <a:t>a. </a:t>
            </a:r>
            <a:r>
              <a:rPr lang="uk-UA" dirty="0" smtClean="0"/>
              <a:t>Три іменника: </a:t>
            </a:r>
          </a:p>
          <a:p>
            <a:pPr marL="365760" lvl="1" indent="0">
              <a:buNone/>
            </a:pPr>
            <a:r>
              <a:rPr lang="uk-UA" b="1" dirty="0" smtClean="0"/>
              <a:t>m</a:t>
            </a:r>
            <a:r>
              <a:rPr lang="en-US" b="1" dirty="0" smtClean="0"/>
              <a:t>u</a:t>
            </a:r>
            <a:r>
              <a:rPr lang="uk-UA" b="1" dirty="0" err="1" smtClean="0"/>
              <a:t>sculi</a:t>
            </a:r>
            <a:r>
              <a:rPr lang="uk-UA" dirty="0"/>
              <a:t> </a:t>
            </a:r>
            <a:r>
              <a:rPr lang="uk-UA" b="1" dirty="0" err="1" smtClean="0"/>
              <a:t>diaphr</a:t>
            </a:r>
            <a:r>
              <a:rPr lang="en-US" b="1" dirty="0" smtClean="0"/>
              <a:t>a</a:t>
            </a:r>
            <a:r>
              <a:rPr lang="uk-UA" b="1" dirty="0" err="1" smtClean="0"/>
              <a:t>gmatis</a:t>
            </a:r>
            <a:r>
              <a:rPr lang="uk-UA" dirty="0"/>
              <a:t> </a:t>
            </a:r>
            <a:r>
              <a:rPr lang="uk-UA" b="1" dirty="0" smtClean="0"/>
              <a:t>p</a:t>
            </a:r>
            <a:r>
              <a:rPr lang="en-US" b="1" dirty="0" smtClean="0"/>
              <a:t>e</a:t>
            </a:r>
            <a:r>
              <a:rPr lang="uk-UA" b="1" dirty="0" err="1" smtClean="0"/>
              <a:t>lvis</a:t>
            </a:r>
            <a:r>
              <a:rPr lang="uk-UA" dirty="0"/>
              <a:t> – м’язи діафрагми </a:t>
            </a:r>
            <a:r>
              <a:rPr lang="uk-UA" dirty="0" smtClean="0"/>
              <a:t>тазу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b. </a:t>
            </a:r>
            <a:r>
              <a:rPr lang="uk-UA" dirty="0" smtClean="0"/>
              <a:t>Іменник з двома прикметниками:</a:t>
            </a:r>
          </a:p>
          <a:p>
            <a:pPr marL="365760" lvl="1" indent="0">
              <a:buNone/>
            </a:pPr>
            <a:r>
              <a:rPr lang="uk-UA" b="1" dirty="0" err="1"/>
              <a:t>systēma</a:t>
            </a:r>
            <a:r>
              <a:rPr lang="uk-UA" b="1" dirty="0"/>
              <a:t> </a:t>
            </a:r>
            <a:r>
              <a:rPr lang="uk-UA" b="1" dirty="0" err="1"/>
              <a:t>nervōsum</a:t>
            </a:r>
            <a:r>
              <a:rPr lang="uk-UA" b="1" dirty="0"/>
              <a:t> </a:t>
            </a:r>
            <a:r>
              <a:rPr lang="uk-UA" b="1" dirty="0" err="1"/>
              <a:t>peripherĭcum</a:t>
            </a:r>
            <a:r>
              <a:rPr lang="uk-UA" dirty="0"/>
              <a:t> - периферична нервова </a:t>
            </a:r>
            <a:r>
              <a:rPr lang="uk-UA" dirty="0" smtClean="0"/>
              <a:t>система</a:t>
            </a:r>
          </a:p>
          <a:p>
            <a:pPr lvl="1"/>
            <a:endParaRPr lang="ru-RU" dirty="0" smtClean="0"/>
          </a:p>
          <a:p>
            <a:pPr lvl="1"/>
            <a:r>
              <a:rPr lang="en-US" dirty="0" smtClean="0"/>
              <a:t>c. </a:t>
            </a:r>
            <a:r>
              <a:rPr lang="uk-UA" dirty="0" smtClean="0"/>
              <a:t>Два іменника з прикметником:</a:t>
            </a:r>
          </a:p>
          <a:p>
            <a:pPr marL="365760" lvl="1" indent="0">
              <a:buNone/>
            </a:pPr>
            <a:r>
              <a:rPr lang="uk-UA" b="1" dirty="0" err="1" smtClean="0"/>
              <a:t>med</a:t>
            </a:r>
            <a:r>
              <a:rPr lang="en-US" b="1" dirty="0" smtClean="0"/>
              <a:t>u</a:t>
            </a:r>
            <a:r>
              <a:rPr lang="uk-UA" b="1" dirty="0" err="1" smtClean="0"/>
              <a:t>lla</a:t>
            </a:r>
            <a:r>
              <a:rPr lang="uk-UA" dirty="0"/>
              <a:t> </a:t>
            </a:r>
            <a:r>
              <a:rPr lang="en-US" b="1" dirty="0" smtClean="0"/>
              <a:t>o</a:t>
            </a:r>
            <a:r>
              <a:rPr lang="uk-UA" b="1" dirty="0" err="1" smtClean="0"/>
              <a:t>ssium</a:t>
            </a:r>
            <a:r>
              <a:rPr lang="uk-UA" dirty="0"/>
              <a:t> </a:t>
            </a:r>
            <a:r>
              <a:rPr lang="uk-UA" b="1" dirty="0" smtClean="0"/>
              <a:t>r</a:t>
            </a:r>
            <a:r>
              <a:rPr lang="en-US" b="1" dirty="0" smtClean="0"/>
              <a:t>u</a:t>
            </a:r>
            <a:r>
              <a:rPr lang="uk-UA" b="1" dirty="0" err="1" smtClean="0"/>
              <a:t>bra</a:t>
            </a:r>
            <a:r>
              <a:rPr lang="uk-UA" dirty="0"/>
              <a:t> – червоний кістковий </a:t>
            </a:r>
            <a:r>
              <a:rPr lang="uk-UA" dirty="0" smtClean="0"/>
              <a:t>мозок</a:t>
            </a:r>
            <a:endParaRPr lang="uk-UA" dirty="0" smtClean="0">
              <a:solidFill>
                <a:srgbClr val="FF0000"/>
              </a:solidFill>
            </a:endParaRPr>
          </a:p>
          <a:p>
            <a:pPr lvl="1"/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4. </a:t>
            </a:r>
            <a:r>
              <a:rPr lang="uk-UA" b="1" dirty="0" smtClean="0"/>
              <a:t>Багатослівні (багаточленні): </a:t>
            </a:r>
            <a:r>
              <a:rPr lang="uk-UA" b="1" dirty="0" err="1"/>
              <a:t>ostium</a:t>
            </a:r>
            <a:r>
              <a:rPr lang="uk-UA" dirty="0"/>
              <a:t> </a:t>
            </a:r>
            <a:r>
              <a:rPr lang="uk-UA" b="1" dirty="0" err="1"/>
              <a:t>pharyngeum</a:t>
            </a:r>
            <a:r>
              <a:rPr lang="uk-UA" dirty="0"/>
              <a:t> </a:t>
            </a:r>
            <a:r>
              <a:rPr lang="uk-UA" b="1" dirty="0" err="1"/>
              <a:t>tubae</a:t>
            </a:r>
            <a:r>
              <a:rPr lang="uk-UA" b="1" dirty="0"/>
              <a:t> </a:t>
            </a:r>
            <a:r>
              <a:rPr lang="en-GB" b="1" dirty="0"/>
              <a:t>audit</a:t>
            </a:r>
            <a:r>
              <a:rPr lang="uk-UA" b="1" dirty="0"/>
              <a:t>ī</a:t>
            </a:r>
            <a:r>
              <a:rPr lang="en-GB" b="1" dirty="0" err="1"/>
              <a:t>vae</a:t>
            </a:r>
            <a:r>
              <a:rPr lang="uk-UA" b="1" dirty="0"/>
              <a:t> </a:t>
            </a:r>
            <a:r>
              <a:rPr lang="uk-UA" dirty="0" smtClean="0"/>
              <a:t>– </a:t>
            </a:r>
            <a:r>
              <a:rPr lang="uk-UA" dirty="0"/>
              <a:t>глотковий отвір слухової труби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16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ІМЕННИК. 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5013176"/>
            <a:ext cx="6172200" cy="1371600"/>
          </a:xfrm>
        </p:spPr>
        <p:txBody>
          <a:bodyPr/>
          <a:lstStyle/>
          <a:p>
            <a:r>
              <a:rPr lang="uk-UA" sz="3600" dirty="0"/>
              <a:t>Граматичні категорії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714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92088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Genus</a:t>
            </a:r>
            <a:r>
              <a:rPr lang="en-US" sz="4000" dirty="0"/>
              <a:t> (</a:t>
            </a:r>
            <a:r>
              <a:rPr lang="uk-UA" sz="4000" dirty="0"/>
              <a:t>рід</a:t>
            </a:r>
            <a:r>
              <a:rPr lang="en-US" sz="4000" dirty="0"/>
              <a:t>)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lnSpcReduction="10000"/>
          </a:bodyPr>
          <a:lstStyle/>
          <a:p>
            <a:pPr lvl="2"/>
            <a:r>
              <a:rPr lang="en-US" sz="3200" b="1" i="1" dirty="0" err="1" smtClean="0"/>
              <a:t>masculīnum</a:t>
            </a:r>
            <a:r>
              <a:rPr lang="en-US" sz="3200" dirty="0" smtClean="0"/>
              <a:t> (</a:t>
            </a:r>
            <a:r>
              <a:rPr lang="uk-UA" sz="3200" dirty="0" smtClean="0"/>
              <a:t>чоловічий</a:t>
            </a:r>
            <a:r>
              <a:rPr lang="en-US" sz="3200" dirty="0" smtClean="0"/>
              <a:t>), </a:t>
            </a:r>
            <a:endParaRPr lang="ru-RU" sz="3200" dirty="0" smtClean="0"/>
          </a:p>
          <a:p>
            <a:pPr lvl="2"/>
            <a:r>
              <a:rPr lang="en-US" sz="3200" b="1" i="1" dirty="0" err="1" smtClean="0"/>
              <a:t>feminīnum</a:t>
            </a:r>
            <a:r>
              <a:rPr lang="en-US" sz="3200" dirty="0" smtClean="0"/>
              <a:t> </a:t>
            </a:r>
            <a:r>
              <a:rPr lang="en-US" sz="3200" dirty="0"/>
              <a:t>(</a:t>
            </a:r>
            <a:r>
              <a:rPr lang="uk-UA" sz="3200" dirty="0"/>
              <a:t>жіночий</a:t>
            </a:r>
            <a:r>
              <a:rPr lang="en-US" sz="3200" dirty="0"/>
              <a:t>) </a:t>
            </a:r>
            <a:endParaRPr lang="ru-RU" sz="3200" dirty="0"/>
          </a:p>
          <a:p>
            <a:pPr lvl="2"/>
            <a:r>
              <a:rPr lang="en-US" sz="3200" b="1" i="1" dirty="0" err="1"/>
              <a:t>neutrum</a:t>
            </a:r>
            <a:r>
              <a:rPr lang="en-US" sz="3200" dirty="0"/>
              <a:t> (</a:t>
            </a:r>
            <a:r>
              <a:rPr lang="uk-UA" sz="3200" dirty="0"/>
              <a:t>середній</a:t>
            </a:r>
            <a:r>
              <a:rPr lang="en-US" sz="3200" dirty="0" smtClean="0"/>
              <a:t>).</a:t>
            </a:r>
            <a:endParaRPr lang="uk-UA" sz="3200" dirty="0" smtClean="0"/>
          </a:p>
          <a:p>
            <a:pPr lvl="2"/>
            <a:endParaRPr lang="en-US" sz="3200" dirty="0"/>
          </a:p>
          <a:p>
            <a:r>
              <a:rPr lang="ru-RU" sz="2800" dirty="0" err="1" smtClean="0"/>
              <a:t>Рід</a:t>
            </a:r>
            <a:r>
              <a:rPr lang="ru-RU" sz="2800" dirty="0" smtClean="0"/>
              <a:t> </a:t>
            </a:r>
            <a:r>
              <a:rPr lang="ru-RU" sz="2800" dirty="0" err="1"/>
              <a:t>іменників</a:t>
            </a:r>
            <a:r>
              <a:rPr lang="ru-RU" sz="2800" dirty="0"/>
              <a:t> у </a:t>
            </a:r>
            <a:r>
              <a:rPr lang="ru-RU" sz="2800" dirty="0" err="1"/>
              <a:t>латинській</a:t>
            </a:r>
            <a:r>
              <a:rPr lang="ru-RU" sz="2800" dirty="0"/>
              <a:t> та </a:t>
            </a:r>
            <a:r>
              <a:rPr lang="ru-RU" sz="2800" dirty="0" err="1"/>
              <a:t>українській</a:t>
            </a:r>
            <a:r>
              <a:rPr lang="ru-RU" sz="2800" dirty="0"/>
              <a:t> </a:t>
            </a:r>
            <a:r>
              <a:rPr lang="ru-RU" sz="2800" dirty="0" err="1"/>
              <a:t>мовах</a:t>
            </a:r>
            <a:r>
              <a:rPr lang="ru-RU" sz="2800" dirty="0"/>
              <a:t> часто </a:t>
            </a:r>
            <a:r>
              <a:rPr lang="ru-RU" sz="2800" dirty="0" smtClean="0"/>
              <a:t>не </a:t>
            </a:r>
            <a:r>
              <a:rPr lang="ru-RU" sz="2800" dirty="0" err="1" smtClean="0"/>
              <a:t>збігається</a:t>
            </a:r>
            <a:r>
              <a:rPr lang="ru-RU" sz="2800" dirty="0" smtClean="0"/>
              <a:t> (</a:t>
            </a:r>
            <a:r>
              <a:rPr lang="en-US" sz="2800" i="1" dirty="0" err="1" smtClean="0"/>
              <a:t>os</a:t>
            </a:r>
            <a:r>
              <a:rPr lang="en-US" sz="2800" i="1" dirty="0" smtClean="0"/>
              <a:t> n – </a:t>
            </a:r>
            <a:r>
              <a:rPr lang="uk-UA" sz="2800" i="1" dirty="0" smtClean="0"/>
              <a:t>кістка</a:t>
            </a:r>
            <a:r>
              <a:rPr lang="en-US" sz="2800" dirty="0" smtClean="0"/>
              <a:t>).</a:t>
            </a:r>
            <a:r>
              <a:rPr lang="ru-RU" sz="2800" dirty="0" smtClean="0"/>
              <a:t> </a:t>
            </a:r>
          </a:p>
          <a:p>
            <a:endParaRPr lang="ru-RU" sz="2800" dirty="0"/>
          </a:p>
          <a:p>
            <a:r>
              <a:rPr lang="ru-RU" sz="2800" dirty="0" smtClean="0"/>
              <a:t>Тому </a:t>
            </a:r>
            <a:r>
              <a:rPr lang="ru-RU" sz="2800" dirty="0"/>
              <a:t>при </a:t>
            </a:r>
            <a:r>
              <a:rPr lang="ru-RU" sz="2800" dirty="0" err="1"/>
              <a:t>визначенні</a:t>
            </a:r>
            <a:r>
              <a:rPr lang="ru-RU" sz="2800" dirty="0"/>
              <a:t> роду </a:t>
            </a:r>
            <a:r>
              <a:rPr lang="ru-RU" sz="2800" dirty="0" err="1"/>
              <a:t>латинського</a:t>
            </a:r>
            <a:r>
              <a:rPr lang="ru-RU" sz="2800" dirty="0"/>
              <a:t> </a:t>
            </a:r>
            <a:r>
              <a:rPr lang="ru-RU" sz="2800" dirty="0" err="1"/>
              <a:t>іменника</a:t>
            </a:r>
            <a:r>
              <a:rPr lang="ru-RU" sz="2800" dirty="0"/>
              <a:t> не </a:t>
            </a:r>
            <a:r>
              <a:rPr lang="ru-RU" sz="2800" dirty="0" err="1" smtClean="0"/>
              <a:t>слід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орієнтуватися</a:t>
            </a:r>
            <a:r>
              <a:rPr lang="ru-RU" sz="2800" dirty="0" smtClean="0"/>
              <a:t> </a:t>
            </a:r>
            <a:r>
              <a:rPr lang="ru-RU" sz="2800" dirty="0"/>
              <a:t>на </a:t>
            </a:r>
            <a:r>
              <a:rPr lang="ru-RU" sz="2800" dirty="0" err="1"/>
              <a:t>рід</a:t>
            </a:r>
            <a:r>
              <a:rPr lang="ru-RU" sz="2800" dirty="0"/>
              <a:t> </a:t>
            </a:r>
            <a:r>
              <a:rPr lang="ru-RU" sz="2800" dirty="0" err="1"/>
              <a:t>відповідного</a:t>
            </a:r>
            <a:r>
              <a:rPr lang="ru-RU" sz="2800" dirty="0"/>
              <a:t> </a:t>
            </a:r>
            <a:r>
              <a:rPr lang="ru-RU" sz="2800" dirty="0" err="1"/>
              <a:t>іменника</a:t>
            </a:r>
            <a:r>
              <a:rPr lang="ru-RU" sz="2800" dirty="0"/>
              <a:t> в </a:t>
            </a:r>
            <a:r>
              <a:rPr lang="ru-RU" sz="2800" dirty="0" err="1"/>
              <a:t>українській</a:t>
            </a:r>
            <a:r>
              <a:rPr lang="ru-RU" sz="2800" dirty="0"/>
              <a:t> </a:t>
            </a:r>
            <a:r>
              <a:rPr lang="ru-RU" sz="2800" dirty="0" err="1"/>
              <a:t>мові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2297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1048</TotalTime>
  <Words>1248</Words>
  <Application>Microsoft Office PowerPoint</Application>
  <PresentationFormat>Экран (4:3)</PresentationFormat>
  <Paragraphs>274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Эркер</vt:lpstr>
      <vt:lpstr>АНАТОМІЧНІ ТЕРМІНИ</vt:lpstr>
      <vt:lpstr>АНАТОМІЧНА ТЕРМІНОЛОГІЯ</vt:lpstr>
      <vt:lpstr>Презентация PowerPoint</vt:lpstr>
      <vt:lpstr>Презентация PowerPoint</vt:lpstr>
      <vt:lpstr>СТРУКТУРА АНАТОМІЧНИХ ТЕРМІНІВ</vt:lpstr>
      <vt:lpstr>СТРУКТУРА АНАТОМІЧНИХ ТЕРМІНІВ</vt:lpstr>
      <vt:lpstr>СТРУКТУРА АНАТОМІЧНИХ ТЕРМІНІВ</vt:lpstr>
      <vt:lpstr>ІМЕННИК. </vt:lpstr>
      <vt:lpstr>Genus (рід)</vt:lpstr>
      <vt:lpstr>Numerus (число)</vt:lpstr>
      <vt:lpstr>Casus (відмінок)</vt:lpstr>
      <vt:lpstr>СЛОВНИКОВА ФОРМА ІМЕННИКА</vt:lpstr>
      <vt:lpstr>СЛОВНИКОВА ФОРМА ІМЕННИКА</vt:lpstr>
      <vt:lpstr>DECLINATIO (ВІДМІНА)</vt:lpstr>
      <vt:lpstr>DECLINATIO (ВІДМІНА)</vt:lpstr>
      <vt:lpstr>ОСНОВА ІМЕННИКА</vt:lpstr>
      <vt:lpstr>ОСНОВА ІМЕННИКА</vt:lpstr>
      <vt:lpstr>ІМЕННИК У РОЛІ НЕУЗГОДЖЕНОГО ОЗНАЧЕННЯ</vt:lpstr>
      <vt:lpstr>ВПРАВИ</vt:lpstr>
      <vt:lpstr>Презентация PowerPoint</vt:lpstr>
      <vt:lpstr>Презентация PowerPoint</vt:lpstr>
      <vt:lpstr>Презентация PowerPoint</vt:lpstr>
      <vt:lpstr>Презентация PowerPoint</vt:lpstr>
      <vt:lpstr>ТЕРМІНОЛОГІЧНИЙ МІНІМУМ №1</vt:lpstr>
      <vt:lpstr>ТЕРМІНОЛОГІЧНИЙ МІНІМУМ №1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ANATOMICAL TERMS</dc:title>
  <dc:creator>Ми</dc:creator>
  <cp:lastModifiedBy>Ми</cp:lastModifiedBy>
  <cp:revision>42</cp:revision>
  <dcterms:modified xsi:type="dcterms:W3CDTF">2021-10-01T17:51:04Z</dcterms:modified>
</cp:coreProperties>
</file>