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9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97" r:id="rId16"/>
    <p:sldId id="298" r:id="rId17"/>
    <p:sldId id="270" r:id="rId18"/>
    <p:sldId id="271" r:id="rId19"/>
    <p:sldId id="272" r:id="rId20"/>
    <p:sldId id="277" r:id="rId21"/>
    <p:sldId id="273" r:id="rId22"/>
    <p:sldId id="278" r:id="rId23"/>
    <p:sldId id="300" r:id="rId24"/>
    <p:sldId id="301" r:id="rId25"/>
    <p:sldId id="274" r:id="rId26"/>
    <p:sldId id="279" r:id="rId27"/>
    <p:sldId id="280" r:id="rId28"/>
    <p:sldId id="275" r:id="rId29"/>
    <p:sldId id="302" r:id="rId30"/>
    <p:sldId id="283" r:id="rId31"/>
    <p:sldId id="286" r:id="rId32"/>
    <p:sldId id="303" r:id="rId33"/>
    <p:sldId id="304" r:id="rId34"/>
    <p:sldId id="308" r:id="rId35"/>
    <p:sldId id="309" r:id="rId36"/>
    <p:sldId id="311" r:id="rId37"/>
    <p:sldId id="310" r:id="rId38"/>
    <p:sldId id="312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>
        <p:scale>
          <a:sx n="100" d="100"/>
          <a:sy n="100" d="100"/>
        </p:scale>
        <p:origin x="-1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i="1" dirty="0"/>
              <a:t>NOMEN ADJECTIVUM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ПРИКМЕТНИК</a:t>
            </a:r>
            <a:r>
              <a:rPr lang="en-US" dirty="0" smtClean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05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Dexter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uk-UA" dirty="0" smtClean="0"/>
              <a:t>правий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87680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Masculinum </a:t>
            </a:r>
            <a:r>
              <a:rPr lang="en-US" sz="3200" dirty="0" smtClean="0"/>
              <a:t>		</a:t>
            </a:r>
            <a:r>
              <a:rPr lang="en-US" sz="3200" dirty="0" err="1" smtClean="0"/>
              <a:t>dexter</a:t>
            </a:r>
            <a:r>
              <a:rPr lang="en-US" sz="3200" dirty="0" smtClean="0"/>
              <a:t> </a:t>
            </a:r>
          </a:p>
          <a:p>
            <a:r>
              <a:rPr lang="en-US" sz="3200" dirty="0" err="1" smtClean="0"/>
              <a:t>Femininum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sz="3200" dirty="0" err="1" smtClean="0"/>
              <a:t>dextra</a:t>
            </a:r>
            <a:r>
              <a:rPr lang="en-US" sz="3200" dirty="0" smtClean="0"/>
              <a:t> </a:t>
            </a:r>
          </a:p>
          <a:p>
            <a:r>
              <a:rPr lang="en-US" sz="3200" dirty="0" err="1" smtClean="0"/>
              <a:t>Neutrum</a:t>
            </a:r>
            <a:r>
              <a:rPr lang="en-US" sz="3200" dirty="0" smtClean="0"/>
              <a:t>			</a:t>
            </a:r>
            <a:r>
              <a:rPr lang="en-US" sz="3200" dirty="0" err="1" smtClean="0"/>
              <a:t>dextrum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uk-UA" sz="3200" dirty="0" smtClean="0"/>
              <a:t>Словникова форма</a:t>
            </a:r>
            <a:r>
              <a:rPr lang="en-US" sz="3200" dirty="0" smtClean="0"/>
              <a:t>: </a:t>
            </a:r>
            <a:r>
              <a:rPr lang="en-US" sz="3200" dirty="0" smtClean="0"/>
              <a:t>	</a:t>
            </a:r>
            <a:r>
              <a:rPr lang="en-US" sz="3200" b="1" dirty="0" err="1" smtClean="0"/>
              <a:t>dexter</a:t>
            </a:r>
            <a:r>
              <a:rPr lang="en-US" sz="3200" b="1" dirty="0"/>
              <a:t>, </a:t>
            </a:r>
            <a:r>
              <a:rPr lang="en-US" sz="3200" b="1" dirty="0" err="1"/>
              <a:t>tra</a:t>
            </a:r>
            <a:r>
              <a:rPr lang="en-US" sz="3200" b="1" dirty="0"/>
              <a:t>, </a:t>
            </a:r>
            <a:r>
              <a:rPr lang="en-US" sz="3200" b="1" dirty="0" err="1"/>
              <a:t>trum</a:t>
            </a:r>
            <a:r>
              <a:rPr lang="en-US" sz="3200" b="1" dirty="0"/>
              <a:t>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39069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Sinister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uk-UA" dirty="0" smtClean="0"/>
              <a:t>лівий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87680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Masculinum </a:t>
            </a:r>
            <a:r>
              <a:rPr lang="en-US" sz="3200" dirty="0" smtClean="0"/>
              <a:t>		sinister</a:t>
            </a:r>
          </a:p>
          <a:p>
            <a:r>
              <a:rPr lang="en-US" sz="3200" dirty="0" err="1" smtClean="0"/>
              <a:t>Femininum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sz="3200" dirty="0"/>
              <a:t> </a:t>
            </a:r>
            <a:r>
              <a:rPr lang="en-US" sz="3200" dirty="0" err="1"/>
              <a:t>sinistra</a:t>
            </a:r>
            <a:r>
              <a:rPr lang="en-US" sz="3200" dirty="0"/>
              <a:t> </a:t>
            </a:r>
            <a:endParaRPr lang="en-US" sz="3200" dirty="0" smtClean="0"/>
          </a:p>
          <a:p>
            <a:r>
              <a:rPr lang="en-US" sz="3200" dirty="0" err="1" smtClean="0"/>
              <a:t>Neutrum</a:t>
            </a:r>
            <a:r>
              <a:rPr lang="en-US" sz="3200" dirty="0" smtClean="0"/>
              <a:t>			</a:t>
            </a:r>
            <a:r>
              <a:rPr lang="en-US" sz="3200" dirty="0"/>
              <a:t> </a:t>
            </a:r>
            <a:r>
              <a:rPr lang="en-US" sz="3200" dirty="0" err="1"/>
              <a:t>sinistrum</a:t>
            </a:r>
            <a:r>
              <a:rPr lang="en-US" sz="3200" dirty="0"/>
              <a:t> 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uk-UA" sz="3200" dirty="0"/>
              <a:t>Словникова </a:t>
            </a:r>
            <a:r>
              <a:rPr lang="uk-UA" sz="3200" dirty="0" smtClean="0"/>
              <a:t>форма</a:t>
            </a:r>
            <a:r>
              <a:rPr lang="en-US" sz="3200" dirty="0" smtClean="0"/>
              <a:t>: </a:t>
            </a:r>
            <a:r>
              <a:rPr lang="en-US" sz="3200" dirty="0" smtClean="0"/>
              <a:t>	</a:t>
            </a:r>
            <a:r>
              <a:rPr lang="en-US" sz="3200" b="1" dirty="0"/>
              <a:t>sinister, </a:t>
            </a:r>
            <a:r>
              <a:rPr lang="en-US" sz="3200" b="1" dirty="0" err="1"/>
              <a:t>tra</a:t>
            </a:r>
            <a:r>
              <a:rPr lang="en-US" sz="3200" b="1" dirty="0"/>
              <a:t>, </a:t>
            </a:r>
            <a:r>
              <a:rPr lang="en-US" sz="3200" b="1" dirty="0" err="1"/>
              <a:t>trum</a:t>
            </a:r>
            <a:r>
              <a:rPr lang="en-US" sz="3200" b="1" dirty="0"/>
              <a:t>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561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Ruber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uk-UA" dirty="0" smtClean="0"/>
              <a:t>червоний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87680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Masculinum </a:t>
            </a:r>
            <a:r>
              <a:rPr lang="en-US" sz="3200" dirty="0" smtClean="0"/>
              <a:t>		</a:t>
            </a:r>
            <a:r>
              <a:rPr lang="en-US" sz="3200" dirty="0"/>
              <a:t> </a:t>
            </a:r>
            <a:r>
              <a:rPr lang="en-US" sz="3200" dirty="0" err="1"/>
              <a:t>ruber</a:t>
            </a:r>
            <a:r>
              <a:rPr lang="en-US" sz="3200" dirty="0"/>
              <a:t> </a:t>
            </a:r>
            <a:endParaRPr lang="en-US" sz="3200" dirty="0" smtClean="0"/>
          </a:p>
          <a:p>
            <a:r>
              <a:rPr lang="en-US" sz="3200" dirty="0" err="1" smtClean="0"/>
              <a:t>Femininum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sz="3200" dirty="0"/>
              <a:t> </a:t>
            </a:r>
            <a:r>
              <a:rPr lang="en-US" sz="3200" dirty="0" err="1"/>
              <a:t>rubra</a:t>
            </a:r>
            <a:r>
              <a:rPr lang="en-US" sz="3200" dirty="0"/>
              <a:t> </a:t>
            </a:r>
            <a:endParaRPr lang="en-US" sz="3200" dirty="0" smtClean="0"/>
          </a:p>
          <a:p>
            <a:r>
              <a:rPr lang="en-US" sz="3200" dirty="0" err="1" smtClean="0"/>
              <a:t>Neutrum</a:t>
            </a:r>
            <a:r>
              <a:rPr lang="en-US" sz="3200" dirty="0" smtClean="0"/>
              <a:t>			</a:t>
            </a:r>
            <a:r>
              <a:rPr lang="en-US" sz="3200" dirty="0"/>
              <a:t> rubrum 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uk-UA" sz="3200" dirty="0"/>
              <a:t>Словникова </a:t>
            </a:r>
            <a:r>
              <a:rPr lang="uk-UA" sz="3200" dirty="0" smtClean="0"/>
              <a:t>форма</a:t>
            </a:r>
            <a:r>
              <a:rPr lang="en-US" sz="3200" dirty="0" smtClean="0"/>
              <a:t>: </a:t>
            </a:r>
            <a:r>
              <a:rPr lang="en-US" sz="3200" dirty="0" smtClean="0"/>
              <a:t>	</a:t>
            </a:r>
            <a:r>
              <a:rPr lang="en-US" sz="3200" b="1" dirty="0" err="1"/>
              <a:t>ruber</a:t>
            </a:r>
            <a:r>
              <a:rPr lang="en-US" sz="3200" b="1" dirty="0"/>
              <a:t>, bra, </a:t>
            </a:r>
            <a:r>
              <a:rPr lang="en-US" sz="3200" b="1" dirty="0" err="1"/>
              <a:t>brum</a:t>
            </a:r>
            <a:r>
              <a:rPr lang="en-US" sz="3200" b="1" dirty="0"/>
              <a:t>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561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Liber </a:t>
            </a:r>
            <a:r>
              <a:rPr lang="en-US" dirty="0" smtClean="0"/>
              <a:t>(</a:t>
            </a:r>
            <a:r>
              <a:rPr lang="uk-UA" dirty="0" smtClean="0"/>
              <a:t>вільний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876800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Masculinum </a:t>
            </a:r>
            <a:r>
              <a:rPr lang="en-US" sz="3200" dirty="0" smtClean="0"/>
              <a:t>		</a:t>
            </a:r>
            <a:r>
              <a:rPr lang="en-US" sz="3200" dirty="0"/>
              <a:t> liber </a:t>
            </a:r>
            <a:endParaRPr lang="en-US" sz="3200" dirty="0" smtClean="0"/>
          </a:p>
          <a:p>
            <a:r>
              <a:rPr lang="en-US" sz="3200" dirty="0" err="1" smtClean="0"/>
              <a:t>Femininum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sz="3200" dirty="0"/>
              <a:t> </a:t>
            </a:r>
            <a:r>
              <a:rPr lang="en-US" sz="3200" dirty="0" err="1"/>
              <a:t>libĕra</a:t>
            </a:r>
            <a:r>
              <a:rPr lang="en-US" sz="3200" dirty="0"/>
              <a:t> </a:t>
            </a:r>
            <a:endParaRPr lang="en-US" sz="3200" dirty="0" smtClean="0"/>
          </a:p>
          <a:p>
            <a:r>
              <a:rPr lang="en-US" sz="3200" dirty="0" err="1" smtClean="0"/>
              <a:t>Neutrum</a:t>
            </a:r>
            <a:r>
              <a:rPr lang="en-US" sz="3200" dirty="0" smtClean="0"/>
              <a:t>			</a:t>
            </a:r>
            <a:r>
              <a:rPr lang="en-US" sz="3200" dirty="0"/>
              <a:t> </a:t>
            </a:r>
            <a:r>
              <a:rPr lang="en-US" sz="3200" dirty="0" err="1"/>
              <a:t>libĕrum</a:t>
            </a:r>
            <a:r>
              <a:rPr lang="en-US" sz="3200" dirty="0"/>
              <a:t> 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uk-UA" sz="3200" dirty="0"/>
              <a:t>Словникова </a:t>
            </a:r>
            <a:r>
              <a:rPr lang="uk-UA" sz="3200" dirty="0" smtClean="0"/>
              <a:t>форма</a:t>
            </a:r>
            <a:r>
              <a:rPr lang="en-US" sz="3200" dirty="0" smtClean="0"/>
              <a:t>: </a:t>
            </a:r>
            <a:r>
              <a:rPr lang="en-US" sz="3200" dirty="0" smtClean="0"/>
              <a:t>	</a:t>
            </a:r>
            <a:r>
              <a:rPr lang="en-US" sz="3200" b="1" dirty="0"/>
              <a:t>liber, </a:t>
            </a:r>
            <a:r>
              <a:rPr lang="en-US" sz="3200" b="1" dirty="0" err="1"/>
              <a:t>ĕra</a:t>
            </a:r>
            <a:r>
              <a:rPr lang="en-US" sz="3200" b="1" dirty="0"/>
              <a:t>, </a:t>
            </a:r>
            <a:r>
              <a:rPr lang="en-US" sz="3200" b="1" dirty="0" err="1" smtClean="0"/>
              <a:t>ĕrum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8561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640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dirty="0"/>
              <a:t>Словникова </a:t>
            </a:r>
            <a:r>
              <a:rPr lang="uk-UA" sz="2800" dirty="0" smtClean="0"/>
              <a:t>форма</a:t>
            </a:r>
            <a:r>
              <a:rPr lang="en-US" sz="2800" i="1" dirty="0"/>
              <a:t>	</a:t>
            </a:r>
            <a:r>
              <a:rPr lang="en-US" sz="2800" i="1" dirty="0" err="1" smtClean="0"/>
              <a:t>Femininum</a:t>
            </a:r>
            <a:r>
              <a:rPr lang="en-US" sz="2800" i="1" dirty="0" smtClean="0"/>
              <a:t> </a:t>
            </a:r>
            <a:r>
              <a:rPr lang="en-US" sz="2800" i="1" dirty="0"/>
              <a:t>	</a:t>
            </a:r>
            <a:r>
              <a:rPr lang="uk-UA" sz="2800" i="1" dirty="0" smtClean="0"/>
              <a:t>Основа</a:t>
            </a:r>
            <a:endParaRPr lang="en-US" sz="2800" i="1" dirty="0" smtClean="0"/>
          </a:p>
          <a:p>
            <a:pPr marL="0" indent="0">
              <a:buNone/>
            </a:pPr>
            <a:endParaRPr lang="uk-UA" sz="2800" i="1" dirty="0"/>
          </a:p>
          <a:p>
            <a:r>
              <a:rPr lang="en-US" sz="2800" dirty="0" err="1"/>
              <a:t>dexter</a:t>
            </a:r>
            <a:r>
              <a:rPr lang="en-US" sz="2800" dirty="0"/>
              <a:t>, </a:t>
            </a:r>
            <a:r>
              <a:rPr lang="en-US" sz="2800" dirty="0" err="1"/>
              <a:t>tra</a:t>
            </a:r>
            <a:r>
              <a:rPr lang="en-US" sz="2800" dirty="0"/>
              <a:t>, </a:t>
            </a:r>
            <a:r>
              <a:rPr lang="en-US" sz="2800" dirty="0" err="1"/>
              <a:t>trum</a:t>
            </a:r>
            <a:r>
              <a:rPr lang="en-US" sz="2800" dirty="0"/>
              <a:t> 	</a:t>
            </a:r>
            <a:r>
              <a:rPr lang="en-US" sz="2800" dirty="0" err="1" smtClean="0"/>
              <a:t>dextra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en-US" sz="2800" dirty="0" err="1" smtClean="0"/>
              <a:t>dextr</a:t>
            </a:r>
            <a:r>
              <a:rPr lang="en-US" sz="2800" dirty="0" smtClean="0"/>
              <a:t>-</a:t>
            </a:r>
          </a:p>
          <a:p>
            <a:r>
              <a:rPr lang="en-US" sz="2800" dirty="0" err="1" smtClean="0"/>
              <a:t>sinister,tra</a:t>
            </a:r>
            <a:r>
              <a:rPr lang="en-US" sz="2800" dirty="0"/>
              <a:t>, </a:t>
            </a:r>
            <a:r>
              <a:rPr lang="en-US" sz="2800" dirty="0" err="1"/>
              <a:t>trum</a:t>
            </a:r>
            <a:r>
              <a:rPr lang="en-US" sz="2800" dirty="0"/>
              <a:t> 	</a:t>
            </a:r>
            <a:r>
              <a:rPr lang="en-US" sz="2800" dirty="0" err="1" smtClean="0"/>
              <a:t>sinistra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en-US" sz="2800" dirty="0" err="1" smtClean="0"/>
              <a:t>sinistr</a:t>
            </a:r>
            <a:r>
              <a:rPr lang="en-US" sz="2800" dirty="0" smtClean="0"/>
              <a:t>-</a:t>
            </a:r>
          </a:p>
          <a:p>
            <a:r>
              <a:rPr lang="en-US" sz="2800" dirty="0" err="1" smtClean="0"/>
              <a:t>ruber</a:t>
            </a:r>
            <a:r>
              <a:rPr lang="en-US" sz="2800" dirty="0"/>
              <a:t>, bra, </a:t>
            </a:r>
            <a:r>
              <a:rPr lang="en-US" sz="2800" dirty="0" err="1"/>
              <a:t>brum</a:t>
            </a:r>
            <a:r>
              <a:rPr lang="en-US" sz="2800" dirty="0"/>
              <a:t> 	</a:t>
            </a:r>
            <a:r>
              <a:rPr lang="en-US" sz="2800" dirty="0" err="1" smtClean="0"/>
              <a:t>rubra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en-US" sz="2800" dirty="0" err="1" smtClean="0"/>
              <a:t>rubr</a:t>
            </a:r>
            <a:r>
              <a:rPr lang="en-US" sz="2800" dirty="0" smtClean="0"/>
              <a:t>-</a:t>
            </a:r>
          </a:p>
          <a:p>
            <a:r>
              <a:rPr lang="en-US" sz="2800" dirty="0" err="1" smtClean="0"/>
              <a:t>niger</a:t>
            </a:r>
            <a:r>
              <a:rPr lang="en-US" sz="2800" dirty="0"/>
              <a:t>, </a:t>
            </a:r>
            <a:r>
              <a:rPr lang="en-US" sz="2800" dirty="0" err="1"/>
              <a:t>gra</a:t>
            </a:r>
            <a:r>
              <a:rPr lang="en-US" sz="2800" dirty="0"/>
              <a:t>, </a:t>
            </a:r>
            <a:r>
              <a:rPr lang="en-US" sz="2800" dirty="0" err="1"/>
              <a:t>grum</a:t>
            </a:r>
            <a:r>
              <a:rPr lang="en-US" sz="2800" dirty="0"/>
              <a:t> </a:t>
            </a:r>
            <a:r>
              <a:rPr lang="en-US" sz="2800" dirty="0" smtClean="0"/>
              <a:t>	</a:t>
            </a:r>
            <a:r>
              <a:rPr lang="en-US" sz="2800" dirty="0" err="1" smtClean="0"/>
              <a:t>nigra</a:t>
            </a:r>
            <a:r>
              <a:rPr lang="en-US" sz="2800" dirty="0" smtClean="0"/>
              <a:t>			</a:t>
            </a:r>
            <a:r>
              <a:rPr lang="en-US" sz="2800" dirty="0" err="1" smtClean="0"/>
              <a:t>nigr</a:t>
            </a:r>
            <a:r>
              <a:rPr lang="en-US" sz="2800" dirty="0" smtClean="0"/>
              <a:t>-</a:t>
            </a:r>
            <a:endParaRPr lang="en-US" sz="2800" dirty="0"/>
          </a:p>
          <a:p>
            <a:r>
              <a:rPr lang="en-US" sz="2800" dirty="0" err="1"/>
              <a:t>sacer</a:t>
            </a:r>
            <a:r>
              <a:rPr lang="en-US" sz="2800" dirty="0"/>
              <a:t>, </a:t>
            </a:r>
            <a:r>
              <a:rPr lang="en-US" sz="2800" dirty="0" err="1"/>
              <a:t>cra</a:t>
            </a:r>
            <a:r>
              <a:rPr lang="en-US" sz="2800" dirty="0"/>
              <a:t>, </a:t>
            </a:r>
            <a:r>
              <a:rPr lang="en-US" sz="2800" dirty="0" err="1" smtClean="0"/>
              <a:t>crum</a:t>
            </a:r>
            <a:r>
              <a:rPr lang="en-US" sz="2800" dirty="0" smtClean="0"/>
              <a:t>		sacra			</a:t>
            </a:r>
            <a:r>
              <a:rPr lang="en-US" sz="2800" dirty="0" err="1" smtClean="0"/>
              <a:t>sacr</a:t>
            </a:r>
            <a:r>
              <a:rPr lang="en-US" sz="2800" dirty="0" smtClean="0"/>
              <a:t>-</a:t>
            </a:r>
            <a:endParaRPr lang="uk-UA" sz="2800" dirty="0"/>
          </a:p>
          <a:p>
            <a:endParaRPr lang="en-US" sz="2800" dirty="0" smtClean="0"/>
          </a:p>
          <a:p>
            <a:r>
              <a:rPr lang="en-US" sz="2800" dirty="0" smtClean="0"/>
              <a:t>liber</a:t>
            </a:r>
            <a:r>
              <a:rPr lang="en-US" sz="2800" dirty="0"/>
              <a:t>, </a:t>
            </a:r>
            <a:r>
              <a:rPr lang="en-US" sz="2800" dirty="0" err="1"/>
              <a:t>ĕra</a:t>
            </a:r>
            <a:r>
              <a:rPr lang="en-US" sz="2800" dirty="0"/>
              <a:t>, </a:t>
            </a:r>
            <a:r>
              <a:rPr lang="en-US" sz="2800" dirty="0" err="1"/>
              <a:t>ĕrum</a:t>
            </a:r>
            <a:r>
              <a:rPr lang="en-US" sz="2800" dirty="0"/>
              <a:t> 		</a:t>
            </a:r>
            <a:r>
              <a:rPr lang="en-US" sz="2800" dirty="0" err="1"/>
              <a:t>libĕra</a:t>
            </a:r>
            <a:r>
              <a:rPr lang="en-US" sz="2800" dirty="0"/>
              <a:t> 		liber-</a:t>
            </a:r>
          </a:p>
          <a:p>
            <a:r>
              <a:rPr lang="en-US" sz="2800" dirty="0" smtClean="0"/>
              <a:t>asper</a:t>
            </a:r>
            <a:r>
              <a:rPr lang="en-US" sz="2800" dirty="0"/>
              <a:t>, era, </a:t>
            </a:r>
            <a:r>
              <a:rPr lang="en-US" sz="2800" dirty="0" err="1" smtClean="0"/>
              <a:t>erum</a:t>
            </a:r>
            <a:r>
              <a:rPr lang="en-US" sz="2800" dirty="0" smtClean="0"/>
              <a:t>	</a:t>
            </a:r>
            <a:r>
              <a:rPr lang="en-US" sz="2800" dirty="0" err="1" smtClean="0"/>
              <a:t>aspera</a:t>
            </a:r>
            <a:r>
              <a:rPr lang="en-US" sz="2800" dirty="0" smtClean="0"/>
              <a:t>		asper-</a:t>
            </a:r>
            <a:endParaRPr lang="uk-UA" sz="2800" dirty="0"/>
          </a:p>
          <a:p>
            <a:endParaRPr lang="en-US" sz="2800" dirty="0" smtClean="0"/>
          </a:p>
          <a:p>
            <a:endParaRPr lang="uk-UA" sz="2800" dirty="0" smtClean="0"/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62592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ПРИКМЕТНИКИ ГРЕЦЬКОГО ПОХОДЖЕННЯ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m</a:t>
            </a:r>
            <a:r>
              <a:rPr lang="en-US" sz="3600" dirty="0" smtClean="0"/>
              <a:t>, f – </a:t>
            </a:r>
            <a:r>
              <a:rPr lang="en-US" sz="3600" dirty="0" err="1" smtClean="0"/>
              <a:t>os</a:t>
            </a:r>
            <a:endParaRPr lang="en-US" sz="3600" dirty="0" smtClean="0"/>
          </a:p>
          <a:p>
            <a:r>
              <a:rPr lang="en-US" sz="3600" dirty="0" smtClean="0"/>
              <a:t>n – 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Відмінюються за 2 відміною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E. g. 		</a:t>
            </a:r>
            <a:r>
              <a:rPr lang="en-US" dirty="0" smtClean="0"/>
              <a:t>azygos</a:t>
            </a:r>
            <a:r>
              <a:rPr lang="en-US" dirty="0" smtClean="0"/>
              <a:t>, on </a:t>
            </a:r>
            <a:r>
              <a:rPr lang="uk-UA" i="1" dirty="0" smtClean="0"/>
              <a:t>непарний</a:t>
            </a: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801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ПРИКМЕТНИКИ ДРУГОЇ ГРУПИ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ПРИКМЕТНИКИ 3 ВІДМІНИ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837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ПРИКМЕТНИКИ ДРУГОЇ ГРУПИ: ПРИКМЕТНИКИ 3 ВІДМІНИ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601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dirty="0" smtClean="0"/>
              <a:t>Поділяються на три підгрупи</a:t>
            </a:r>
            <a:r>
              <a:rPr lang="en-US" sz="3200" dirty="0" smtClean="0"/>
              <a:t>:</a:t>
            </a:r>
            <a:endParaRPr lang="en-US" sz="3200" dirty="0" smtClean="0"/>
          </a:p>
          <a:p>
            <a:pPr marL="0" indent="0" algn="just">
              <a:buNone/>
            </a:pPr>
            <a:endParaRPr lang="uk-UA" sz="3200" dirty="0"/>
          </a:p>
          <a:p>
            <a:r>
              <a:rPr lang="en-US" sz="3200" dirty="0"/>
              <a:t>1) </a:t>
            </a:r>
            <a:r>
              <a:rPr lang="uk-UA" sz="3200" dirty="0" smtClean="0"/>
              <a:t>Прикметники трьох родових закінчень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r>
              <a:rPr lang="en-US" sz="3200" dirty="0"/>
              <a:t>2) </a:t>
            </a:r>
            <a:r>
              <a:rPr lang="uk-UA" sz="3200" dirty="0" smtClean="0"/>
              <a:t>Прикметники двох родових закінчень</a:t>
            </a:r>
            <a:r>
              <a:rPr lang="en-US" sz="3200" dirty="0" smtClean="0"/>
              <a:t>.</a:t>
            </a:r>
            <a:endParaRPr lang="uk-UA" sz="3200" dirty="0"/>
          </a:p>
          <a:p>
            <a:pPr algn="just"/>
            <a:r>
              <a:rPr lang="en-US" sz="3200" dirty="0" smtClean="0"/>
              <a:t>3</a:t>
            </a:r>
            <a:r>
              <a:rPr lang="en-US" sz="3200" dirty="0"/>
              <a:t>) </a:t>
            </a:r>
            <a:r>
              <a:rPr lang="uk-UA" sz="3200" dirty="0" smtClean="0"/>
              <a:t>Прикметники одного родового закінчення</a:t>
            </a:r>
            <a:r>
              <a:rPr lang="en-US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82292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ПРИКМЕТНИКИ З ТРЬОМА РОДОВИМИ ЗАКІНЧЕННЯМИ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masculinum 	</a:t>
            </a:r>
            <a:r>
              <a:rPr lang="en-US" b="1" dirty="0" smtClean="0"/>
              <a:t>-</a:t>
            </a:r>
            <a:r>
              <a:rPr lang="en-US" b="1" dirty="0" err="1" smtClean="0"/>
              <a:t>er</a:t>
            </a:r>
            <a:r>
              <a:rPr lang="en-US" b="1" dirty="0" smtClean="0"/>
              <a:t>		</a:t>
            </a:r>
            <a:r>
              <a:rPr lang="en-US" dirty="0" smtClean="0"/>
              <a:t>(</a:t>
            </a:r>
            <a:r>
              <a:rPr lang="en-US" dirty="0"/>
              <a:t>Gen. sing. </a:t>
            </a:r>
            <a:r>
              <a:rPr lang="en-US" b="1" dirty="0"/>
              <a:t>-is</a:t>
            </a:r>
            <a:r>
              <a:rPr lang="en-US" dirty="0"/>
              <a:t>)</a:t>
            </a:r>
            <a:endParaRPr lang="uk-UA" b="1" dirty="0"/>
          </a:p>
          <a:p>
            <a:r>
              <a:rPr lang="en-US" dirty="0" err="1"/>
              <a:t>femininum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b="1" dirty="0" smtClean="0"/>
              <a:t>-is		</a:t>
            </a:r>
            <a:r>
              <a:rPr lang="en-US" dirty="0" smtClean="0"/>
              <a:t>(Gen. sing. </a:t>
            </a:r>
            <a:r>
              <a:rPr lang="en-US" b="1" dirty="0" smtClean="0"/>
              <a:t>-is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 err="1"/>
              <a:t>neutrum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b="1" dirty="0" smtClean="0"/>
              <a:t>-e		</a:t>
            </a:r>
            <a:r>
              <a:rPr lang="en-US" dirty="0" smtClean="0"/>
              <a:t>(</a:t>
            </a:r>
            <a:r>
              <a:rPr lang="en-US" dirty="0"/>
              <a:t>Gen. sing. </a:t>
            </a:r>
            <a:r>
              <a:rPr lang="en-US" b="1" dirty="0"/>
              <a:t>-is</a:t>
            </a:r>
            <a:r>
              <a:rPr lang="en-US" dirty="0"/>
              <a:t>)</a:t>
            </a:r>
            <a:endParaRPr lang="en-US" b="1" dirty="0" smtClean="0"/>
          </a:p>
          <a:p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Основа визначається шляхом відкидання закінчення від форми жіночого роду</a:t>
            </a:r>
            <a:r>
              <a:rPr lang="en-US" dirty="0" smtClean="0"/>
              <a:t>:</a:t>
            </a:r>
            <a:endParaRPr lang="en-US" dirty="0" smtClean="0"/>
          </a:p>
          <a:p>
            <a:pPr marL="0" indent="0" algn="just">
              <a:buNone/>
            </a:pPr>
            <a:endParaRPr lang="uk-UA" dirty="0"/>
          </a:p>
          <a:p>
            <a:r>
              <a:rPr lang="en-US" dirty="0" err="1"/>
              <a:t>puter</a:t>
            </a:r>
            <a:r>
              <a:rPr lang="en-US" dirty="0"/>
              <a:t>, </a:t>
            </a:r>
            <a:r>
              <a:rPr lang="en-US" dirty="0" err="1"/>
              <a:t>putris</a:t>
            </a:r>
            <a:r>
              <a:rPr lang="en-US" dirty="0"/>
              <a:t>, </a:t>
            </a:r>
            <a:r>
              <a:rPr lang="en-US" dirty="0" err="1"/>
              <a:t>putre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гнилий</a:t>
            </a:r>
            <a:r>
              <a:rPr lang="en-US" dirty="0" smtClean="0"/>
              <a:t>)</a:t>
            </a:r>
            <a:r>
              <a:rPr lang="en-US" dirty="0"/>
              <a:t>	 </a:t>
            </a:r>
            <a:r>
              <a:rPr lang="en-US" dirty="0" smtClean="0"/>
              <a:t>    </a:t>
            </a:r>
            <a:r>
              <a:rPr lang="uk-UA" dirty="0" smtClean="0"/>
              <a:t>   основа</a:t>
            </a:r>
            <a:r>
              <a:rPr lang="en-US" dirty="0" smtClean="0"/>
              <a:t>	</a:t>
            </a:r>
            <a:r>
              <a:rPr lang="en-US" dirty="0" err="1" smtClean="0"/>
              <a:t>putr</a:t>
            </a:r>
            <a:r>
              <a:rPr lang="en-US" dirty="0" smtClean="0"/>
              <a:t>-</a:t>
            </a:r>
            <a:endParaRPr lang="uk-UA" dirty="0"/>
          </a:p>
          <a:p>
            <a:r>
              <a:rPr lang="en-US" dirty="0" err="1"/>
              <a:t>saluber</a:t>
            </a:r>
            <a:r>
              <a:rPr lang="en-US" dirty="0"/>
              <a:t>, </a:t>
            </a:r>
            <a:r>
              <a:rPr lang="en-US" dirty="0" err="1"/>
              <a:t>salubris</a:t>
            </a:r>
            <a:r>
              <a:rPr lang="en-US" dirty="0"/>
              <a:t>, </a:t>
            </a:r>
            <a:r>
              <a:rPr lang="en-US" dirty="0" err="1"/>
              <a:t>salubre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здоровий</a:t>
            </a:r>
            <a:r>
              <a:rPr lang="en-US" dirty="0" smtClean="0"/>
              <a:t>)  </a:t>
            </a:r>
            <a:r>
              <a:rPr lang="uk-UA" dirty="0" smtClean="0"/>
              <a:t>основа </a:t>
            </a:r>
            <a:r>
              <a:rPr lang="en-US" dirty="0" err="1" smtClean="0"/>
              <a:t>salubr</a:t>
            </a:r>
            <a:r>
              <a:rPr lang="en-US" dirty="0" smtClean="0"/>
              <a:t>-</a:t>
            </a:r>
            <a:endParaRPr lang="uk-UA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err="1" smtClean="0"/>
              <a:t>Рідко</a:t>
            </a:r>
            <a:r>
              <a:rPr lang="uk-UA" dirty="0" smtClean="0"/>
              <a:t> вживані</a:t>
            </a:r>
            <a:r>
              <a:rPr lang="en-US" dirty="0" smtClean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987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ПРИКМЕТНИКИ З ДВОМА РОДОВИМИ ЗАКІНЧЕННЯМИ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184576"/>
          </a:xfrm>
        </p:spPr>
        <p:txBody>
          <a:bodyPr>
            <a:noAutofit/>
          </a:bodyPr>
          <a:lstStyle/>
          <a:p>
            <a:r>
              <a:rPr lang="en-US" dirty="0" smtClean="0"/>
              <a:t>masculinum</a:t>
            </a:r>
            <a:r>
              <a:rPr lang="en-US" dirty="0"/>
              <a:t>, </a:t>
            </a:r>
            <a:r>
              <a:rPr lang="en-US" dirty="0" err="1"/>
              <a:t>femininum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b="1" dirty="0" smtClean="0"/>
              <a:t>-is		</a:t>
            </a:r>
            <a:r>
              <a:rPr lang="en-US" dirty="0"/>
              <a:t> (Gen. sing. </a:t>
            </a:r>
            <a:r>
              <a:rPr lang="en-US" b="1" dirty="0"/>
              <a:t>-is</a:t>
            </a:r>
            <a:r>
              <a:rPr lang="en-US" dirty="0"/>
              <a:t>)</a:t>
            </a:r>
            <a:endParaRPr lang="uk-UA" b="1" dirty="0"/>
          </a:p>
          <a:p>
            <a:r>
              <a:rPr lang="en-US" dirty="0" err="1"/>
              <a:t>neutrum</a:t>
            </a:r>
            <a:r>
              <a:rPr lang="en-US" dirty="0"/>
              <a:t> </a:t>
            </a:r>
            <a:r>
              <a:rPr lang="en-US" dirty="0" smtClean="0"/>
              <a:t>			</a:t>
            </a:r>
            <a:r>
              <a:rPr lang="en-US" b="1" dirty="0" smtClean="0"/>
              <a:t>-e		</a:t>
            </a:r>
            <a:r>
              <a:rPr lang="en-US" dirty="0"/>
              <a:t> (Gen. sing. </a:t>
            </a:r>
            <a:r>
              <a:rPr lang="en-US" b="1" dirty="0"/>
              <a:t>-is</a:t>
            </a:r>
            <a:r>
              <a:rPr lang="en-US" dirty="0"/>
              <a:t>)</a:t>
            </a:r>
            <a:endParaRPr lang="uk-UA" b="1" dirty="0"/>
          </a:p>
          <a:p>
            <a:pPr marL="0" indent="0">
              <a:buNone/>
            </a:pPr>
            <a:r>
              <a:rPr lang="uk-UA" dirty="0" smtClean="0"/>
              <a:t>Словникова форма</a:t>
            </a:r>
            <a:r>
              <a:rPr lang="en-US" dirty="0" smtClean="0"/>
              <a:t>:</a:t>
            </a:r>
            <a:endParaRPr lang="uk-UA" dirty="0"/>
          </a:p>
          <a:p>
            <a:pPr algn="just"/>
            <a:r>
              <a:rPr lang="en-US" dirty="0"/>
              <a:t>1. </a:t>
            </a:r>
            <a:r>
              <a:rPr lang="uk-UA" dirty="0" smtClean="0"/>
              <a:t>спільна для чоловічого та жіночого родів форма із закінченням </a:t>
            </a:r>
            <a:r>
              <a:rPr lang="en-US" dirty="0" smtClean="0"/>
              <a:t>-is;</a:t>
            </a:r>
            <a:endParaRPr lang="uk-UA" dirty="0"/>
          </a:p>
          <a:p>
            <a:r>
              <a:rPr lang="en-US" dirty="0"/>
              <a:t>2. </a:t>
            </a:r>
            <a:r>
              <a:rPr lang="uk-UA" dirty="0" smtClean="0"/>
              <a:t>закінчення середнього роду </a:t>
            </a:r>
            <a:r>
              <a:rPr lang="en-US" dirty="0" smtClean="0"/>
              <a:t>-e</a:t>
            </a:r>
            <a:r>
              <a:rPr lang="en-US" dirty="0"/>
              <a:t>.</a:t>
            </a:r>
            <a:endParaRPr lang="uk-UA" dirty="0"/>
          </a:p>
          <a:p>
            <a:pPr marL="0" indent="0">
              <a:buNone/>
            </a:pPr>
            <a:r>
              <a:rPr lang="en-US" dirty="0" err="1" smtClean="0"/>
              <a:t>cervicālis</a:t>
            </a:r>
            <a:r>
              <a:rPr lang="en-US" dirty="0"/>
              <a:t>, e (cervical</a:t>
            </a:r>
            <a:r>
              <a:rPr lang="en-US" dirty="0"/>
              <a:t>) </a:t>
            </a:r>
            <a:r>
              <a:rPr lang="uk-UA" dirty="0" smtClean="0"/>
              <a:t>		</a:t>
            </a:r>
            <a:r>
              <a:rPr lang="en-US" dirty="0" err="1" smtClean="0"/>
              <a:t>gingivalis</a:t>
            </a:r>
            <a:r>
              <a:rPr lang="en-US" dirty="0"/>
              <a:t>, e (</a:t>
            </a:r>
            <a:r>
              <a:rPr lang="uk-UA" dirty="0"/>
              <a:t>ясенний</a:t>
            </a:r>
            <a:r>
              <a:rPr lang="en-US" dirty="0" smtClean="0"/>
              <a:t>)</a:t>
            </a:r>
            <a:endParaRPr lang="uk-UA" dirty="0"/>
          </a:p>
          <a:p>
            <a:pPr marL="0" indent="0">
              <a:buNone/>
            </a:pPr>
            <a:r>
              <a:rPr lang="en-US" dirty="0" err="1" smtClean="0"/>
              <a:t>dentalis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зубний</a:t>
            </a:r>
            <a:r>
              <a:rPr lang="en-US" dirty="0" smtClean="0"/>
              <a:t>)</a:t>
            </a:r>
            <a:r>
              <a:rPr lang="en-US" dirty="0" smtClean="0"/>
              <a:t>			occipitalis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потиличний</a:t>
            </a:r>
            <a:r>
              <a:rPr lang="en-US" dirty="0" smtClean="0"/>
              <a:t>)</a:t>
            </a:r>
            <a:endParaRPr lang="uk-UA" dirty="0"/>
          </a:p>
          <a:p>
            <a:pPr marL="0" indent="0">
              <a:buNone/>
            </a:pPr>
            <a:r>
              <a:rPr lang="en-US" dirty="0" smtClean="0"/>
              <a:t>brevis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короткий</a:t>
            </a:r>
            <a:r>
              <a:rPr lang="en-US" dirty="0" smtClean="0"/>
              <a:t>)</a:t>
            </a:r>
            <a:r>
              <a:rPr lang="en-US" dirty="0" smtClean="0"/>
              <a:t>			</a:t>
            </a:r>
            <a:r>
              <a:rPr lang="en-US" dirty="0" err="1" smtClean="0"/>
              <a:t>labialis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губний</a:t>
            </a:r>
            <a:r>
              <a:rPr lang="en-US" dirty="0" smtClean="0"/>
              <a:t>)</a:t>
            </a:r>
            <a:endParaRPr lang="uk-UA" dirty="0"/>
          </a:p>
          <a:p>
            <a:pPr marL="0" indent="0">
              <a:buNone/>
            </a:pPr>
            <a:r>
              <a:rPr lang="en-US" dirty="0" err="1" smtClean="0"/>
              <a:t>buccalis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щічний</a:t>
            </a:r>
            <a:r>
              <a:rPr lang="en-US" dirty="0" smtClean="0"/>
              <a:t>)</a:t>
            </a:r>
            <a:r>
              <a:rPr lang="en-US" dirty="0" smtClean="0"/>
              <a:t>			</a:t>
            </a:r>
            <a:r>
              <a:rPr lang="en-US" dirty="0" err="1" smtClean="0"/>
              <a:t>cervicalis</a:t>
            </a:r>
            <a:r>
              <a:rPr lang="en-US" dirty="0" smtClean="0"/>
              <a:t> 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шийний</a:t>
            </a:r>
            <a:r>
              <a:rPr lang="en-US" dirty="0" smtClean="0"/>
              <a:t>)</a:t>
            </a:r>
            <a:endParaRPr lang="uk-UA" dirty="0"/>
          </a:p>
          <a:p>
            <a:pPr marL="0" indent="0">
              <a:buNone/>
            </a:pPr>
            <a:r>
              <a:rPr lang="en-US" dirty="0" err="1" smtClean="0"/>
              <a:t>cranialis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черепний</a:t>
            </a:r>
            <a:r>
              <a:rPr lang="en-US" dirty="0" smtClean="0"/>
              <a:t>)</a:t>
            </a:r>
            <a:r>
              <a:rPr lang="en-US" dirty="0" smtClean="0"/>
              <a:t>		</a:t>
            </a:r>
            <a:r>
              <a:rPr lang="en-US" dirty="0" err="1" smtClean="0"/>
              <a:t>facialis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лицевий</a:t>
            </a:r>
            <a:r>
              <a:rPr lang="en-US" dirty="0" smtClean="0"/>
              <a:t>)</a:t>
            </a:r>
            <a:endParaRPr lang="uk-UA" dirty="0"/>
          </a:p>
          <a:p>
            <a:pPr marL="0" indent="0">
              <a:buNone/>
            </a:pPr>
            <a:r>
              <a:rPr lang="en-US" dirty="0" smtClean="0"/>
              <a:t>frontalis</a:t>
            </a:r>
            <a:r>
              <a:rPr lang="en-US" dirty="0"/>
              <a:t>, e </a:t>
            </a:r>
            <a:r>
              <a:rPr lang="en-US" dirty="0" smtClean="0"/>
              <a:t>(</a:t>
            </a:r>
            <a:r>
              <a:rPr lang="uk-UA" dirty="0" smtClean="0"/>
              <a:t>лобовий</a:t>
            </a:r>
            <a:r>
              <a:rPr lang="en-US" dirty="0" smtClean="0"/>
              <a:t>)</a:t>
            </a:r>
            <a:r>
              <a:rPr lang="en-US" dirty="0" smtClean="0"/>
              <a:t>	</a:t>
            </a:r>
            <a:endParaRPr lang="uk-UA" dirty="0"/>
          </a:p>
          <a:p>
            <a:endParaRPr lang="en-US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310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640960" cy="9906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ГРАМАТИЧНІ КАТЕГОРІЇ ПРИКМЕТНИКА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 smtClean="0"/>
              <a:t>Усі прикметники поділяються на дві групи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lvl="0"/>
            <a:r>
              <a:rPr lang="uk-UA" sz="3200" dirty="0" smtClean="0"/>
              <a:t>Прикметники першої групи – прикметники 1-2 відмін;</a:t>
            </a:r>
            <a:r>
              <a:rPr lang="en-US" sz="3200" dirty="0" smtClean="0"/>
              <a:t> </a:t>
            </a:r>
            <a:endParaRPr lang="uk-UA" sz="3200" dirty="0"/>
          </a:p>
          <a:p>
            <a:pPr lvl="0"/>
            <a:r>
              <a:rPr lang="uk-UA" sz="3200" dirty="0" smtClean="0"/>
              <a:t>Прикметники другої групи – прикметники 3 відміни</a:t>
            </a:r>
            <a:r>
              <a:rPr lang="en-US" sz="3200" dirty="0" smtClean="0"/>
              <a:t>.</a:t>
            </a:r>
            <a:endParaRPr lang="uk-UA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8112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Основа визначається шляхом відкидання закінчення </a:t>
            </a:r>
            <a:r>
              <a:rPr lang="en-US" dirty="0" smtClean="0"/>
              <a:t>-is </a:t>
            </a:r>
            <a:r>
              <a:rPr lang="uk-UA" dirty="0" smtClean="0"/>
              <a:t>від першої словникової форми</a:t>
            </a:r>
            <a:r>
              <a:rPr lang="en-US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uk-UA" dirty="0"/>
          </a:p>
          <a:p>
            <a:r>
              <a:rPr lang="en-US" dirty="0" err="1" smtClean="0"/>
              <a:t>vertebrālis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uk-UA" dirty="0" smtClean="0"/>
              <a:t>основа</a:t>
            </a:r>
            <a:r>
              <a:rPr lang="en-US" dirty="0" smtClean="0"/>
              <a:t>: </a:t>
            </a:r>
            <a:r>
              <a:rPr lang="en-US" dirty="0"/>
              <a:t>		</a:t>
            </a:r>
            <a:r>
              <a:rPr lang="en-US" dirty="0" err="1"/>
              <a:t>vertebrāl</a:t>
            </a:r>
            <a:r>
              <a:rPr lang="en-US" dirty="0"/>
              <a:t>-</a:t>
            </a:r>
            <a:endParaRPr lang="uk-UA" dirty="0"/>
          </a:p>
          <a:p>
            <a:r>
              <a:rPr lang="en-US" dirty="0" err="1" smtClean="0"/>
              <a:t>temporālis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uk-UA" dirty="0" smtClean="0"/>
              <a:t>основа</a:t>
            </a:r>
            <a:r>
              <a:rPr lang="en-US" dirty="0" smtClean="0"/>
              <a:t>: </a:t>
            </a:r>
            <a:r>
              <a:rPr lang="en-US" dirty="0"/>
              <a:t>		temporal-</a:t>
            </a:r>
            <a:endParaRPr lang="uk-UA" dirty="0"/>
          </a:p>
          <a:p>
            <a:endParaRPr lang="en-US" dirty="0"/>
          </a:p>
          <a:p>
            <a:pPr marL="0" indent="0">
              <a:buNone/>
            </a:pPr>
            <a:r>
              <a:rPr lang="uk-UA" dirty="0" smtClean="0"/>
              <a:t>Дуже широко вживані</a:t>
            </a:r>
            <a:r>
              <a:rPr lang="en-US" dirty="0" smtClean="0"/>
              <a:t>.</a:t>
            </a:r>
            <a:endParaRPr lang="uk-UA" dirty="0"/>
          </a:p>
          <a:p>
            <a:endParaRPr lang="uk-UA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ПРИКМЕТНИКИ З ДВОМА РОДОВИМИ ЗАКІНЧЕННЯМИ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154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ПРИКМЕТНИКИ З ОДНИМ РОДОВИМ ЗАКІНЧЕННЯМ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844824"/>
            <a:ext cx="7632848" cy="46321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Одна форма, спільна для всіх трьох родів, закінчується на </a:t>
            </a:r>
            <a:r>
              <a:rPr lang="en-US" b="1" dirty="0" smtClean="0"/>
              <a:t>-s</a:t>
            </a:r>
            <a:r>
              <a:rPr lang="en-US" b="1" dirty="0"/>
              <a:t>, -r, -</a:t>
            </a:r>
            <a:r>
              <a:rPr lang="en-US" b="1" dirty="0" smtClean="0"/>
              <a:t>x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uk-UA" dirty="0" smtClean="0"/>
              <a:t>Словникова форма</a:t>
            </a:r>
            <a:r>
              <a:rPr lang="en-US" dirty="0" smtClean="0"/>
              <a:t>:</a:t>
            </a:r>
            <a:endParaRPr lang="en-US" dirty="0" smtClean="0"/>
          </a:p>
          <a:p>
            <a:pPr marL="457200" indent="-457200" algn="just">
              <a:buAutoNum type="arabicParenR"/>
            </a:pPr>
            <a:r>
              <a:rPr lang="en-US" dirty="0" err="1" smtClean="0"/>
              <a:t>Nominativus</a:t>
            </a:r>
            <a:r>
              <a:rPr lang="en-US" dirty="0" smtClean="0"/>
              <a:t> </a:t>
            </a:r>
            <a:r>
              <a:rPr lang="en-US" dirty="0" err="1" smtClean="0"/>
              <a:t>singularis</a:t>
            </a:r>
            <a:r>
              <a:rPr lang="en-US" dirty="0" smtClean="0"/>
              <a:t> (</a:t>
            </a:r>
            <a:r>
              <a:rPr lang="uk-UA" dirty="0" smtClean="0"/>
              <a:t>одна форма, спільна для всіх трьох родів</a:t>
            </a:r>
            <a:r>
              <a:rPr lang="en-US" dirty="0" smtClean="0"/>
              <a:t>).</a:t>
            </a:r>
            <a:endParaRPr lang="en-US" dirty="0" smtClean="0"/>
          </a:p>
          <a:p>
            <a:pPr marL="457200" indent="-457200" algn="just">
              <a:buAutoNum type="arabicParenR"/>
            </a:pPr>
            <a:r>
              <a:rPr lang="en-US" dirty="0" err="1" smtClean="0"/>
              <a:t>Genitivus</a:t>
            </a:r>
            <a:r>
              <a:rPr lang="en-US" dirty="0" smtClean="0"/>
              <a:t> </a:t>
            </a:r>
            <a:r>
              <a:rPr lang="en-US" dirty="0" err="1" smtClean="0"/>
              <a:t>singularis</a:t>
            </a:r>
            <a:r>
              <a:rPr lang="en-US" dirty="0" smtClean="0"/>
              <a:t> (</a:t>
            </a:r>
            <a:r>
              <a:rPr lang="en-US" dirty="0"/>
              <a:t>Gen. sing. </a:t>
            </a:r>
            <a:r>
              <a:rPr lang="en-US" b="1" dirty="0"/>
              <a:t>-is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uk-UA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simplex</a:t>
            </a:r>
            <a:r>
              <a:rPr lang="en-US" dirty="0"/>
              <a:t>, </a:t>
            </a:r>
            <a:r>
              <a:rPr lang="en-US" dirty="0" err="1"/>
              <a:t>ĭcis</a:t>
            </a:r>
            <a:r>
              <a:rPr lang="en-US" dirty="0"/>
              <a:t> </a:t>
            </a:r>
            <a:r>
              <a:rPr lang="uk-UA" i="1" dirty="0" smtClean="0"/>
              <a:t>простий</a:t>
            </a:r>
            <a:endParaRPr lang="uk-UA" dirty="0"/>
          </a:p>
          <a:p>
            <a:r>
              <a:rPr lang="en-US" dirty="0" err="1" smtClean="0"/>
              <a:t>teres</a:t>
            </a:r>
            <a:r>
              <a:rPr lang="en-US" dirty="0"/>
              <a:t>, </a:t>
            </a:r>
            <a:r>
              <a:rPr lang="en-US" dirty="0" err="1"/>
              <a:t>ětis</a:t>
            </a:r>
            <a:r>
              <a:rPr lang="en-US" dirty="0"/>
              <a:t> </a:t>
            </a:r>
            <a:r>
              <a:rPr lang="uk-UA" i="1" dirty="0" smtClean="0"/>
              <a:t>круглий</a:t>
            </a:r>
            <a:endParaRPr lang="uk-UA" dirty="0"/>
          </a:p>
          <a:p>
            <a:r>
              <a:rPr lang="en-US" dirty="0" smtClean="0"/>
              <a:t>par</a:t>
            </a:r>
            <a:r>
              <a:rPr lang="en-US" dirty="0"/>
              <a:t>, </a:t>
            </a:r>
            <a:r>
              <a:rPr lang="en-US" dirty="0" err="1"/>
              <a:t>paris</a:t>
            </a:r>
            <a:r>
              <a:rPr lang="en-US" dirty="0"/>
              <a:t> </a:t>
            </a:r>
            <a:r>
              <a:rPr lang="uk-UA" i="1" dirty="0" smtClean="0"/>
              <a:t>рівний</a:t>
            </a:r>
            <a:endParaRPr lang="uk-UA" dirty="0"/>
          </a:p>
          <a:p>
            <a:r>
              <a:rPr lang="en-US" dirty="0" smtClean="0"/>
              <a:t>duplex</a:t>
            </a:r>
            <a:r>
              <a:rPr lang="en-US" dirty="0"/>
              <a:t>, </a:t>
            </a:r>
            <a:r>
              <a:rPr lang="en-US" dirty="0" err="1"/>
              <a:t>icis</a:t>
            </a:r>
            <a:r>
              <a:rPr lang="en-US" dirty="0"/>
              <a:t> </a:t>
            </a:r>
            <a:r>
              <a:rPr lang="uk-UA" i="1" dirty="0" smtClean="0"/>
              <a:t>подвійний</a:t>
            </a:r>
            <a:endParaRPr lang="uk-UA" i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625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Основа визначається шляхом відкидання закінчення </a:t>
            </a:r>
            <a:r>
              <a:rPr lang="en-US" dirty="0" smtClean="0"/>
              <a:t>-is</a:t>
            </a:r>
            <a:r>
              <a:rPr lang="uk-UA" dirty="0" smtClean="0"/>
              <a:t> від форми родового відмінка однини</a:t>
            </a:r>
            <a:r>
              <a:rPr lang="en-US" dirty="0" smtClean="0"/>
              <a:t>.</a:t>
            </a:r>
            <a:endParaRPr lang="uk-UA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i="1" dirty="0" smtClean="0"/>
              <a:t>Словникова форма</a:t>
            </a:r>
            <a:r>
              <a:rPr lang="en-US" i="1" dirty="0"/>
              <a:t>	</a:t>
            </a:r>
            <a:r>
              <a:rPr lang="en-US" i="1" dirty="0" smtClean="0"/>
              <a:t>Gen</a:t>
            </a:r>
            <a:r>
              <a:rPr lang="en-US" i="1" dirty="0"/>
              <a:t>. </a:t>
            </a:r>
            <a:r>
              <a:rPr lang="en-US" i="1" dirty="0" smtClean="0"/>
              <a:t>Sing</a:t>
            </a:r>
            <a:r>
              <a:rPr lang="uk-UA" i="1" dirty="0"/>
              <a:t>.</a:t>
            </a:r>
            <a:r>
              <a:rPr lang="en-US" i="1" dirty="0" smtClean="0"/>
              <a:t> </a:t>
            </a:r>
            <a:r>
              <a:rPr lang="en-US" i="1" dirty="0"/>
              <a:t>	</a:t>
            </a:r>
            <a:r>
              <a:rPr lang="uk-UA" i="1" dirty="0" smtClean="0"/>
              <a:t>Основа</a:t>
            </a:r>
            <a:endParaRPr lang="uk-UA" i="1" dirty="0"/>
          </a:p>
          <a:p>
            <a:r>
              <a:rPr lang="en-US" dirty="0"/>
              <a:t>simplex, </a:t>
            </a:r>
            <a:r>
              <a:rPr lang="en-US" dirty="0" err="1"/>
              <a:t>ĭcis</a:t>
            </a:r>
            <a:r>
              <a:rPr lang="en-US" dirty="0"/>
              <a:t> 	</a:t>
            </a:r>
            <a:r>
              <a:rPr lang="uk-UA" dirty="0" smtClean="0"/>
              <a:t>	</a:t>
            </a:r>
            <a:r>
              <a:rPr lang="en-US" dirty="0" err="1" smtClean="0"/>
              <a:t>simplĭcis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dirty="0" err="1" smtClean="0"/>
              <a:t>simplĭc</a:t>
            </a:r>
            <a:r>
              <a:rPr lang="en-US" dirty="0" smtClean="0"/>
              <a:t>-</a:t>
            </a:r>
            <a:endParaRPr lang="uk-UA" dirty="0"/>
          </a:p>
          <a:p>
            <a:r>
              <a:rPr lang="en-US" dirty="0" err="1"/>
              <a:t>multĭplex</a:t>
            </a:r>
            <a:r>
              <a:rPr lang="en-US" dirty="0"/>
              <a:t>, </a:t>
            </a:r>
            <a:r>
              <a:rPr lang="en-US" dirty="0" err="1"/>
              <a:t>ĭcis</a:t>
            </a:r>
            <a:r>
              <a:rPr lang="en-US" dirty="0"/>
              <a:t> 	</a:t>
            </a:r>
            <a:r>
              <a:rPr lang="uk-UA" dirty="0" smtClean="0"/>
              <a:t>	</a:t>
            </a:r>
            <a:r>
              <a:rPr lang="en-US" dirty="0" err="1" smtClean="0"/>
              <a:t>multiplĭcis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dirty="0" err="1" smtClean="0"/>
              <a:t>multiplĭc</a:t>
            </a:r>
            <a:endParaRPr lang="uk-UA" dirty="0"/>
          </a:p>
          <a:p>
            <a:r>
              <a:rPr lang="en-US" dirty="0" err="1"/>
              <a:t>teres</a:t>
            </a:r>
            <a:r>
              <a:rPr lang="en-US" dirty="0"/>
              <a:t>, </a:t>
            </a:r>
            <a:r>
              <a:rPr lang="en-US" dirty="0" err="1"/>
              <a:t>ětis</a:t>
            </a:r>
            <a:r>
              <a:rPr lang="en-US" dirty="0"/>
              <a:t> 		</a:t>
            </a:r>
            <a:r>
              <a:rPr lang="uk-UA" dirty="0" smtClean="0"/>
              <a:t>	</a:t>
            </a:r>
            <a:r>
              <a:rPr lang="en-US" dirty="0" err="1" smtClean="0"/>
              <a:t>terětis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dirty="0" err="1" smtClean="0"/>
              <a:t>terět</a:t>
            </a:r>
            <a:r>
              <a:rPr lang="en-US" dirty="0" smtClean="0"/>
              <a:t>-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ПРИКМЕТНИКИ З ОДНИМ РОДОВИМ ЗАКІНЧЕННЯМ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611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Узагальнення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r>
              <a:rPr lang="uk-UA" b="1" dirty="0" smtClean="0"/>
              <a:t>Перша група </a:t>
            </a:r>
            <a:r>
              <a:rPr lang="en-US" b="1" dirty="0" smtClean="0"/>
              <a:t>(</a:t>
            </a:r>
            <a:r>
              <a:rPr lang="uk-UA" b="1" dirty="0" smtClean="0"/>
              <a:t>прикметники </a:t>
            </a:r>
            <a:r>
              <a:rPr lang="en-US" b="1" dirty="0" smtClean="0"/>
              <a:t>1-2 </a:t>
            </a:r>
            <a:r>
              <a:rPr lang="uk-UA" b="1" dirty="0" smtClean="0"/>
              <a:t>відмін</a:t>
            </a:r>
            <a:r>
              <a:rPr lang="en-US" b="1" dirty="0" smtClean="0"/>
              <a:t>):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sz="1800" dirty="0"/>
              <a:t>masculinum – </a:t>
            </a:r>
            <a:r>
              <a:rPr lang="en-US" sz="1800" b="1" dirty="0"/>
              <a:t>-us, -</a:t>
            </a:r>
            <a:r>
              <a:rPr lang="en-US" sz="1800" b="1" dirty="0" err="1"/>
              <a:t>er</a:t>
            </a:r>
            <a:r>
              <a:rPr lang="en-US" sz="1800" b="1" dirty="0"/>
              <a:t> </a:t>
            </a:r>
            <a:r>
              <a:rPr lang="en-US" sz="1800" dirty="0" smtClean="0"/>
              <a:t>(</a:t>
            </a:r>
            <a:r>
              <a:rPr lang="uk-UA" sz="1800" dirty="0" smtClean="0"/>
              <a:t>2 відміна</a:t>
            </a:r>
            <a:r>
              <a:rPr lang="en-US" sz="1800" dirty="0" smtClean="0"/>
              <a:t>; </a:t>
            </a:r>
            <a:r>
              <a:rPr lang="en-US" sz="1800" dirty="0"/>
              <a:t>Gen. sing. </a:t>
            </a:r>
            <a:r>
              <a:rPr lang="en-US" sz="1800" b="1" dirty="0"/>
              <a:t>-</a:t>
            </a:r>
            <a:r>
              <a:rPr lang="en-US" sz="1800" b="1" dirty="0" err="1"/>
              <a:t>i</a:t>
            </a:r>
            <a:r>
              <a:rPr lang="en-US" sz="1800" dirty="0"/>
              <a:t>)</a:t>
            </a:r>
            <a:endParaRPr lang="uk-UA" sz="1800" dirty="0"/>
          </a:p>
          <a:p>
            <a:pPr marL="0" indent="0" algn="just">
              <a:buNone/>
            </a:pPr>
            <a:r>
              <a:rPr lang="en-US" sz="1800" dirty="0" err="1" smtClean="0"/>
              <a:t>femininum</a:t>
            </a:r>
            <a:r>
              <a:rPr lang="en-US" sz="1800" dirty="0" smtClean="0"/>
              <a:t> </a:t>
            </a:r>
            <a:r>
              <a:rPr lang="en-US" sz="1800" dirty="0"/>
              <a:t>– </a:t>
            </a:r>
            <a:r>
              <a:rPr lang="en-US" sz="1800" b="1" dirty="0"/>
              <a:t>-a </a:t>
            </a:r>
            <a:r>
              <a:rPr lang="en-US" sz="1800" dirty="0" smtClean="0"/>
              <a:t>(</a:t>
            </a:r>
            <a:r>
              <a:rPr lang="uk-UA" sz="1800" dirty="0" smtClean="0"/>
              <a:t>1 відміна</a:t>
            </a:r>
            <a:r>
              <a:rPr lang="en-US" sz="1800" dirty="0" smtClean="0"/>
              <a:t>; </a:t>
            </a:r>
            <a:r>
              <a:rPr lang="en-US" sz="1800" dirty="0"/>
              <a:t>Gen. sing. </a:t>
            </a:r>
            <a:r>
              <a:rPr lang="en-US" sz="1800" b="1" dirty="0"/>
              <a:t>-ae</a:t>
            </a:r>
            <a:r>
              <a:rPr lang="en-US" sz="1800" dirty="0"/>
              <a:t>)</a:t>
            </a:r>
            <a:endParaRPr lang="uk-UA" sz="1800" dirty="0"/>
          </a:p>
          <a:p>
            <a:pPr marL="0" indent="0" algn="just">
              <a:buNone/>
            </a:pPr>
            <a:r>
              <a:rPr lang="en-US" sz="1800" dirty="0" err="1" smtClean="0"/>
              <a:t>neutrum</a:t>
            </a:r>
            <a:r>
              <a:rPr lang="en-US" sz="1800" dirty="0" smtClean="0"/>
              <a:t> </a:t>
            </a:r>
            <a:r>
              <a:rPr lang="en-US" sz="1800" dirty="0"/>
              <a:t>– </a:t>
            </a:r>
            <a:r>
              <a:rPr lang="en-US" sz="1800" b="1" dirty="0"/>
              <a:t>-um </a:t>
            </a:r>
            <a:r>
              <a:rPr lang="en-US" sz="1800" dirty="0" smtClean="0"/>
              <a:t>(</a:t>
            </a:r>
            <a:r>
              <a:rPr lang="uk-UA" sz="1800" dirty="0" smtClean="0"/>
              <a:t>2 відміна</a:t>
            </a:r>
            <a:r>
              <a:rPr lang="en-US" sz="1800" dirty="0" smtClean="0"/>
              <a:t>; </a:t>
            </a:r>
            <a:r>
              <a:rPr lang="en-US" sz="1800" dirty="0"/>
              <a:t>Gen. sing. </a:t>
            </a:r>
            <a:r>
              <a:rPr lang="en-US" sz="1800" b="1" dirty="0"/>
              <a:t>-</a:t>
            </a:r>
            <a:r>
              <a:rPr lang="en-US" sz="1800" b="1" dirty="0" err="1"/>
              <a:t>i</a:t>
            </a:r>
            <a:r>
              <a:rPr lang="en-US" sz="1800" dirty="0" smtClean="0"/>
              <a:t>)</a:t>
            </a:r>
          </a:p>
          <a:p>
            <a:pPr algn="ctr"/>
            <a:r>
              <a:rPr lang="en-US" sz="1800" dirty="0" smtClean="0"/>
              <a:t>rectus</a:t>
            </a:r>
            <a:r>
              <a:rPr lang="en-US" sz="1800" dirty="0"/>
              <a:t>, a, </a:t>
            </a:r>
            <a:r>
              <a:rPr lang="en-US" sz="1800" dirty="0" smtClean="0"/>
              <a:t>um</a:t>
            </a:r>
            <a:r>
              <a:rPr lang="uk-UA" sz="1800" dirty="0" smtClean="0"/>
              <a:t>;</a:t>
            </a:r>
            <a:r>
              <a:rPr lang="en-US" sz="1800" dirty="0" smtClean="0"/>
              <a:t> </a:t>
            </a:r>
            <a:r>
              <a:rPr lang="en-US" sz="1800" dirty="0" err="1" smtClean="0"/>
              <a:t>bifidus</a:t>
            </a:r>
            <a:r>
              <a:rPr lang="en-US" sz="1800" dirty="0"/>
              <a:t>, a, </a:t>
            </a:r>
            <a:r>
              <a:rPr lang="en-US" sz="1800" dirty="0" smtClean="0"/>
              <a:t>um</a:t>
            </a:r>
            <a:r>
              <a:rPr lang="uk-UA" sz="1800" dirty="0" smtClean="0"/>
              <a:t>;</a:t>
            </a:r>
            <a:r>
              <a:rPr lang="en-US" sz="1800" dirty="0" smtClean="0"/>
              <a:t> </a:t>
            </a:r>
            <a:r>
              <a:rPr lang="en-US" sz="1800" dirty="0" err="1"/>
              <a:t>dexter</a:t>
            </a:r>
            <a:r>
              <a:rPr lang="en-US" sz="1800" dirty="0"/>
              <a:t>, </a:t>
            </a:r>
            <a:r>
              <a:rPr lang="en-US" sz="1800" dirty="0" err="1"/>
              <a:t>tra</a:t>
            </a:r>
            <a:r>
              <a:rPr lang="en-US" sz="1800" dirty="0"/>
              <a:t>, </a:t>
            </a:r>
            <a:r>
              <a:rPr lang="en-US" sz="1800" dirty="0" err="1" smtClean="0"/>
              <a:t>trum</a:t>
            </a:r>
            <a:endParaRPr lang="en-US" sz="1800" dirty="0" smtClean="0"/>
          </a:p>
          <a:p>
            <a:pPr algn="just"/>
            <a:r>
              <a:rPr lang="uk-UA" b="1" dirty="0" smtClean="0"/>
              <a:t>Друга група </a:t>
            </a:r>
            <a:r>
              <a:rPr lang="en-US" b="1" dirty="0" smtClean="0"/>
              <a:t>(</a:t>
            </a:r>
            <a:r>
              <a:rPr lang="uk-UA" b="1" dirty="0" smtClean="0"/>
              <a:t>прикметники </a:t>
            </a:r>
            <a:r>
              <a:rPr lang="en-US" b="1" dirty="0" smtClean="0"/>
              <a:t>3 </a:t>
            </a:r>
            <a:r>
              <a:rPr lang="uk-UA" b="1" dirty="0" smtClean="0"/>
              <a:t>відміни</a:t>
            </a:r>
            <a:r>
              <a:rPr lang="en-US" b="1" dirty="0" smtClean="0"/>
              <a:t>):</a:t>
            </a:r>
            <a:endParaRPr lang="en-US" b="1" dirty="0" smtClean="0"/>
          </a:p>
          <a:p>
            <a:pPr algn="just"/>
            <a:r>
              <a:rPr lang="en-US" sz="1800" b="1" dirty="0" smtClean="0"/>
              <a:t>3 </a:t>
            </a:r>
            <a:r>
              <a:rPr lang="uk-UA" sz="1800" b="1" dirty="0" smtClean="0"/>
              <a:t>закінчень</a:t>
            </a:r>
            <a:r>
              <a:rPr lang="en-US" sz="1800" b="1" dirty="0" smtClean="0"/>
              <a:t>: </a:t>
            </a:r>
            <a:r>
              <a:rPr lang="en-US" sz="1800" dirty="0" smtClean="0"/>
              <a:t>masculinum </a:t>
            </a:r>
            <a:r>
              <a:rPr lang="en-US" sz="1800" b="1" dirty="0" smtClean="0"/>
              <a:t>-</a:t>
            </a:r>
            <a:r>
              <a:rPr lang="en-US" sz="1800" b="1" dirty="0" err="1" smtClean="0"/>
              <a:t>er</a:t>
            </a:r>
            <a:r>
              <a:rPr lang="en-US" sz="1800" b="1" dirty="0" smtClean="0"/>
              <a:t>; </a:t>
            </a:r>
            <a:r>
              <a:rPr lang="en-US" sz="1800" dirty="0" err="1" smtClean="0"/>
              <a:t>femininum</a:t>
            </a:r>
            <a:r>
              <a:rPr lang="en-US" sz="1800" dirty="0" smtClean="0"/>
              <a:t> </a:t>
            </a:r>
            <a:r>
              <a:rPr lang="en-US" sz="1800" b="1" dirty="0" smtClean="0"/>
              <a:t>-is; </a:t>
            </a:r>
            <a:r>
              <a:rPr lang="en-US" sz="1800" dirty="0" err="1" smtClean="0"/>
              <a:t>neutrum</a:t>
            </a:r>
            <a:r>
              <a:rPr lang="en-US" sz="1800" dirty="0" smtClean="0"/>
              <a:t> </a:t>
            </a:r>
            <a:r>
              <a:rPr lang="uk-UA" sz="1800" b="1" dirty="0" smtClean="0"/>
              <a:t>-</a:t>
            </a:r>
            <a:r>
              <a:rPr lang="en-US" sz="1800" b="1" dirty="0" smtClean="0"/>
              <a:t>e</a:t>
            </a:r>
            <a:endParaRPr lang="en-US" sz="1800" b="1" dirty="0" smtClean="0"/>
          </a:p>
          <a:p>
            <a:pPr lvl="1" algn="ctr"/>
            <a:r>
              <a:rPr lang="en-US" sz="1800" dirty="0" err="1"/>
              <a:t>puter</a:t>
            </a:r>
            <a:r>
              <a:rPr lang="en-US" sz="1800" dirty="0"/>
              <a:t>, </a:t>
            </a:r>
            <a:r>
              <a:rPr lang="en-US" sz="1800" dirty="0" err="1"/>
              <a:t>putris</a:t>
            </a:r>
            <a:r>
              <a:rPr lang="en-US" sz="1800" dirty="0"/>
              <a:t>, </a:t>
            </a:r>
            <a:r>
              <a:rPr lang="en-US" sz="1800" dirty="0" err="1"/>
              <a:t>putre</a:t>
            </a:r>
            <a:endParaRPr lang="en-US" sz="1800" b="1" dirty="0" smtClean="0"/>
          </a:p>
          <a:p>
            <a:r>
              <a:rPr lang="en-US" sz="1800" b="1" dirty="0" smtClean="0"/>
              <a:t>2 </a:t>
            </a:r>
            <a:r>
              <a:rPr lang="uk-UA" sz="1800" b="1" dirty="0" smtClean="0"/>
              <a:t>закінчень</a:t>
            </a:r>
            <a:r>
              <a:rPr lang="en-US" sz="1800" b="1" dirty="0" smtClean="0"/>
              <a:t>:</a:t>
            </a:r>
            <a:r>
              <a:rPr lang="en-US" sz="1800" dirty="0" smtClean="0"/>
              <a:t> </a:t>
            </a:r>
            <a:r>
              <a:rPr lang="en-US" sz="1800" dirty="0"/>
              <a:t>masculinum, </a:t>
            </a:r>
            <a:r>
              <a:rPr lang="en-US" sz="1800" dirty="0" err="1" smtClean="0"/>
              <a:t>femininum</a:t>
            </a:r>
            <a:r>
              <a:rPr lang="en-US" sz="1800" dirty="0" smtClean="0"/>
              <a:t> </a:t>
            </a:r>
            <a:r>
              <a:rPr lang="en-US" sz="1800" b="1" dirty="0" smtClean="0"/>
              <a:t>-is; </a:t>
            </a:r>
            <a:r>
              <a:rPr lang="en-US" sz="1800" dirty="0" err="1" smtClean="0"/>
              <a:t>neutrum</a:t>
            </a:r>
            <a:r>
              <a:rPr lang="en-US" sz="1800" dirty="0" smtClean="0"/>
              <a:t> </a:t>
            </a:r>
            <a:r>
              <a:rPr lang="uk-UA" sz="1800" b="1" dirty="0" smtClean="0"/>
              <a:t>-</a:t>
            </a:r>
            <a:r>
              <a:rPr lang="en-US" sz="1800" b="1" dirty="0" smtClean="0"/>
              <a:t>e</a:t>
            </a:r>
            <a:endParaRPr lang="en-US" sz="1800" b="1" dirty="0" smtClean="0"/>
          </a:p>
          <a:p>
            <a:pPr algn="ctr"/>
            <a:r>
              <a:rPr lang="en-US" sz="1800" dirty="0" err="1"/>
              <a:t>frontālis</a:t>
            </a:r>
            <a:r>
              <a:rPr lang="en-US" sz="1800" dirty="0"/>
              <a:t>, </a:t>
            </a:r>
            <a:r>
              <a:rPr lang="en-US" sz="1800" dirty="0" smtClean="0"/>
              <a:t>e; </a:t>
            </a:r>
            <a:r>
              <a:rPr lang="en-US" sz="1800" dirty="0" err="1" smtClean="0"/>
              <a:t>cervicālis</a:t>
            </a:r>
            <a:r>
              <a:rPr lang="en-US" sz="1800" dirty="0"/>
              <a:t>, </a:t>
            </a:r>
            <a:r>
              <a:rPr lang="en-US" sz="1800" dirty="0" smtClean="0"/>
              <a:t>e</a:t>
            </a:r>
            <a:endParaRPr lang="en-US" sz="1800" b="1" dirty="0" smtClean="0"/>
          </a:p>
          <a:p>
            <a:pPr algn="just"/>
            <a:r>
              <a:rPr lang="en-US" sz="1800" b="1" dirty="0" smtClean="0"/>
              <a:t>1 </a:t>
            </a:r>
            <a:r>
              <a:rPr lang="uk-UA" sz="1800" b="1" dirty="0" smtClean="0"/>
              <a:t>закінчення</a:t>
            </a:r>
            <a:r>
              <a:rPr lang="en-US" sz="1800" b="1" dirty="0" smtClean="0"/>
              <a:t>: -</a:t>
            </a:r>
            <a:r>
              <a:rPr lang="en-US" sz="1800" b="1" dirty="0"/>
              <a:t>s, -r, -</a:t>
            </a:r>
            <a:r>
              <a:rPr lang="en-US" sz="1800" b="1" dirty="0" smtClean="0"/>
              <a:t>x: </a:t>
            </a:r>
            <a:r>
              <a:rPr lang="en-US" sz="1800" dirty="0"/>
              <a:t>simplex, </a:t>
            </a:r>
            <a:r>
              <a:rPr lang="en-US" sz="1800" dirty="0" err="1"/>
              <a:t>ĭcis</a:t>
            </a:r>
            <a:r>
              <a:rPr lang="en-US" sz="1800" dirty="0"/>
              <a:t> </a:t>
            </a:r>
            <a:endParaRPr lang="en-US" sz="1800" dirty="0" smtClean="0"/>
          </a:p>
          <a:p>
            <a:pPr algn="just"/>
            <a:endParaRPr lang="en-US" sz="1800" b="1" dirty="0"/>
          </a:p>
          <a:p>
            <a:r>
              <a:rPr lang="uk-UA" b="1" dirty="0" smtClean="0"/>
              <a:t>Грецькі прикметники</a:t>
            </a:r>
            <a:r>
              <a:rPr lang="en-US" b="1" dirty="0" smtClean="0"/>
              <a:t>: </a:t>
            </a:r>
            <a:r>
              <a:rPr lang="en-US" dirty="0" smtClean="0"/>
              <a:t>m</a:t>
            </a:r>
            <a:r>
              <a:rPr lang="en-US" dirty="0"/>
              <a:t>, f – </a:t>
            </a:r>
            <a:r>
              <a:rPr lang="en-US" dirty="0" err="1"/>
              <a:t>os</a:t>
            </a:r>
            <a:r>
              <a:rPr lang="en-US" dirty="0"/>
              <a:t>; n – on: </a:t>
            </a:r>
            <a:endParaRPr lang="uk-UA" dirty="0" smtClean="0"/>
          </a:p>
          <a:p>
            <a:pPr marL="0" lvl="2" indent="0" algn="ctr"/>
            <a:r>
              <a:rPr lang="en-US" dirty="0" smtClean="0"/>
              <a:t>azygos</a:t>
            </a:r>
            <a:r>
              <a:rPr lang="en-US" dirty="0"/>
              <a:t>, on </a:t>
            </a:r>
            <a:r>
              <a:rPr lang="en-GB" dirty="0" smtClean="0"/>
              <a:t>unpaired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792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504056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/>
              <a:t>Зведена таблиця закінчень прикметників</a:t>
            </a:r>
            <a:endParaRPr lang="uk-UA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573858"/>
              </p:ext>
            </p:extLst>
          </p:nvPr>
        </p:nvGraphicFramePr>
        <p:xfrm>
          <a:off x="251520" y="988300"/>
          <a:ext cx="8562042" cy="48814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472860"/>
                <a:gridCol w="560636"/>
                <a:gridCol w="720818"/>
                <a:gridCol w="881000"/>
                <a:gridCol w="1842091"/>
                <a:gridCol w="1041182"/>
                <a:gridCol w="800909"/>
                <a:gridCol w="961091"/>
                <a:gridCol w="1281455"/>
              </a:tblGrid>
              <a:tr h="367747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cap="all" dirty="0">
                          <a:effectLst/>
                        </a:rPr>
                        <a:t>і </a:t>
                      </a:r>
                      <a:r>
                        <a:rPr lang="uk-UA" sz="1400" dirty="0">
                          <a:effectLst/>
                        </a:rPr>
                        <a:t>група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cap="all" dirty="0">
                          <a:effectLst/>
                        </a:rPr>
                        <a:t>ІІ </a:t>
                      </a:r>
                      <a:r>
                        <a:rPr lang="uk-UA" sz="1400" dirty="0">
                          <a:effectLst/>
                        </a:rPr>
                        <a:t>група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40872"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m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n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m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f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n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72">
                <a:tc rowSpan="7"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effectLst/>
                        </a:rPr>
                        <a:t>Singularis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Nom.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-us, </a:t>
                      </a:r>
                      <a:endParaRPr lang="uk-UA" sz="1400" kern="1200" dirty="0" smtClean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er</a:t>
                      </a:r>
                      <a:r>
                        <a:rPr lang="en-US" sz="1400" kern="1200" dirty="0">
                          <a:effectLst/>
                        </a:rPr>
                        <a:t>, </a:t>
                      </a:r>
                      <a:endParaRPr lang="uk-UA" sz="1400" kern="1200" dirty="0" smtClean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os</a:t>
                      </a:r>
                      <a:r>
                        <a:rPr lang="en-US" sz="1400" kern="1200" dirty="0">
                          <a:effectLst/>
                        </a:rPr>
                        <a:t> 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-a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-um, -on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закінчень</a:t>
                      </a:r>
                      <a:endParaRPr lang="uk-UA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-</a:t>
                      </a:r>
                      <a:r>
                        <a:rPr lang="en-GB" sz="1400" dirty="0" err="1">
                          <a:effectLst/>
                        </a:rPr>
                        <a:t>er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-is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-e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закінчень</a:t>
                      </a:r>
                      <a:endParaRPr lang="uk-UA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-is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-e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18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закінчення</a:t>
                      </a:r>
                      <a:endParaRPr lang="uk-UA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-s, -x, -r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Gen.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-i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-ae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-i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uk-UA" sz="1200" dirty="0">
                        <a:effectLst/>
                        <a:latin typeface="Calibri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-is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Dat.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-o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-ae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-o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i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Acc.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-um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-am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-um, -on (= Nom.)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-em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-e (= Nom.)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Abl.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-ō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-ā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-ō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i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40872">
                <a:tc rowSpan="5">
                  <a:txBody>
                    <a:bodyPr/>
                    <a:lstStyle/>
                    <a:p>
                      <a:pPr marL="73025" marR="7302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effectLst/>
                        </a:rPr>
                        <a:t>Pluralis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Nom.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i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-ae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-a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uk-UA" sz="1200" dirty="0">
                        <a:effectLst/>
                        <a:latin typeface="Calibri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-es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ia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Gen.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ōrum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kern="1200">
                          <a:effectLst/>
                        </a:rPr>
                        <a:t>-</a:t>
                      </a:r>
                      <a:r>
                        <a:rPr lang="en-US" sz="1400" kern="1200">
                          <a:effectLst/>
                        </a:rPr>
                        <a:t>ārum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-ōrum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uk-UA" sz="1200" dirty="0">
                        <a:effectLst/>
                        <a:latin typeface="Calibri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ium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Dat.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-is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ĭbus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Acc.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os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-as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-a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es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</a:t>
                      </a:r>
                      <a:r>
                        <a:rPr lang="en-US" sz="1400" kern="1200" dirty="0" err="1">
                          <a:effectLst/>
                        </a:rPr>
                        <a:t>ia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7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Abl.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-is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r>
                        <a:rPr lang="en-US" sz="1400" dirty="0" err="1">
                          <a:effectLst/>
                        </a:rPr>
                        <a:t>ĭbus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325" marR="313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71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 smtClean="0"/>
              <a:t>За 3 відміною відмінюються також</a:t>
            </a:r>
            <a:r>
              <a:rPr lang="en-US" sz="3200" dirty="0" smtClean="0"/>
              <a:t>:</a:t>
            </a:r>
            <a:endParaRPr lang="en-US" sz="3200" dirty="0" smtClean="0"/>
          </a:p>
          <a:p>
            <a:pPr marL="0" indent="0">
              <a:buNone/>
            </a:pPr>
            <a:endParaRPr lang="uk-UA" sz="3200" dirty="0"/>
          </a:p>
          <a:p>
            <a:pPr lvl="0"/>
            <a:r>
              <a:rPr lang="en-US" sz="3200" dirty="0" err="1"/>
              <a:t>Participium</a:t>
            </a:r>
            <a:r>
              <a:rPr lang="en-US" sz="3200" dirty="0"/>
              <a:t> </a:t>
            </a:r>
            <a:r>
              <a:rPr lang="en-US" sz="3200" dirty="0" err="1"/>
              <a:t>praesentis</a:t>
            </a:r>
            <a:r>
              <a:rPr lang="en-US" sz="3200" dirty="0"/>
              <a:t> </a:t>
            </a:r>
            <a:r>
              <a:rPr lang="en-US" sz="3200" dirty="0" err="1"/>
              <a:t>activi</a:t>
            </a:r>
            <a:r>
              <a:rPr lang="en-US" sz="3200" dirty="0"/>
              <a:t> </a:t>
            </a:r>
            <a:r>
              <a:rPr lang="en-US" sz="3200" dirty="0" smtClean="0"/>
              <a:t>(</a:t>
            </a:r>
            <a:r>
              <a:rPr lang="uk-UA" sz="3200" dirty="0" smtClean="0"/>
              <a:t>дієприкметник теперішнього часу активного стану</a:t>
            </a:r>
            <a:r>
              <a:rPr lang="en-US" sz="3200" dirty="0" smtClean="0"/>
              <a:t>).</a:t>
            </a:r>
            <a:endParaRPr lang="en-US" sz="3200" dirty="0" smtClean="0"/>
          </a:p>
          <a:p>
            <a:pPr lvl="0"/>
            <a:r>
              <a:rPr lang="uk-UA" sz="3200" dirty="0" smtClean="0"/>
              <a:t>Прикметники у вищому ступені порівняння</a:t>
            </a:r>
            <a:r>
              <a:rPr lang="en-US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25002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Participium</a:t>
            </a:r>
            <a:r>
              <a:rPr lang="en-US" dirty="0"/>
              <a:t> </a:t>
            </a:r>
            <a:r>
              <a:rPr lang="en-US" dirty="0" err="1"/>
              <a:t>praesentis</a:t>
            </a:r>
            <a:r>
              <a:rPr lang="en-US" dirty="0"/>
              <a:t> </a:t>
            </a:r>
            <a:r>
              <a:rPr lang="en-US" dirty="0" err="1"/>
              <a:t>activi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uk-UA" sz="3100" dirty="0" smtClean="0"/>
              <a:t>дієприкметник теперішнього часу активного стану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dirty="0" smtClean="0"/>
              <a:t>За формою схожі на прикметники одного родового закінчення</a:t>
            </a:r>
            <a:r>
              <a:rPr lang="en-US" dirty="0" smtClean="0"/>
              <a:t>:</a:t>
            </a:r>
            <a:endParaRPr lang="en-US" dirty="0" smtClean="0"/>
          </a:p>
          <a:p>
            <a:r>
              <a:rPr lang="en-US" dirty="0" err="1" smtClean="0"/>
              <a:t>recens</a:t>
            </a:r>
            <a:r>
              <a:rPr lang="en-US" dirty="0"/>
              <a:t>, </a:t>
            </a:r>
            <a:r>
              <a:rPr lang="en-US" dirty="0" err="1"/>
              <a:t>entis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свіжий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 err="1"/>
              <a:t>afferens</a:t>
            </a:r>
            <a:r>
              <a:rPr lang="en-US" dirty="0"/>
              <a:t>, </a:t>
            </a:r>
            <a:r>
              <a:rPr lang="en-US" dirty="0" err="1"/>
              <a:t>entis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err="1" smtClean="0"/>
              <a:t>приносний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 err="1"/>
              <a:t>permanens</a:t>
            </a:r>
            <a:r>
              <a:rPr lang="en-US" dirty="0"/>
              <a:t>, </a:t>
            </a:r>
            <a:r>
              <a:rPr lang="en-US" dirty="0" err="1"/>
              <a:t>entis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постійний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 err="1"/>
              <a:t>incipiens</a:t>
            </a:r>
            <a:r>
              <a:rPr lang="en-US" dirty="0"/>
              <a:t>, </a:t>
            </a:r>
            <a:r>
              <a:rPr lang="en-US" dirty="0" err="1"/>
              <a:t>entis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початковий</a:t>
            </a:r>
            <a:r>
              <a:rPr lang="en-US" dirty="0" smtClean="0"/>
              <a:t>)</a:t>
            </a:r>
            <a:endParaRPr lang="uk-UA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Ставиться після іменника та узгоджується з ним</a:t>
            </a:r>
            <a:r>
              <a:rPr lang="en-US" dirty="0" smtClean="0"/>
              <a:t>:</a:t>
            </a:r>
            <a:endParaRPr lang="uk-UA" dirty="0"/>
          </a:p>
          <a:p>
            <a:r>
              <a:rPr lang="en-US" dirty="0"/>
              <a:t>vas </a:t>
            </a:r>
            <a:r>
              <a:rPr lang="en-US" dirty="0" err="1"/>
              <a:t>afferens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err="1" smtClean="0"/>
              <a:t>приносна</a:t>
            </a:r>
            <a:r>
              <a:rPr lang="uk-UA" dirty="0" smtClean="0"/>
              <a:t> судина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/>
              <a:t>dens </a:t>
            </a:r>
            <a:r>
              <a:rPr lang="en-US" dirty="0" err="1"/>
              <a:t>permanens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постійний зуб</a:t>
            </a:r>
            <a:r>
              <a:rPr lang="en-US" dirty="0" smtClean="0"/>
              <a:t>)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941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Вищий ступінь порівняння прикметників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m, f -</a:t>
            </a:r>
            <a:r>
              <a:rPr lang="en-US" dirty="0" err="1" smtClean="0"/>
              <a:t>ior</a:t>
            </a:r>
            <a:r>
              <a:rPr lang="en-US" dirty="0"/>
              <a:t>	</a:t>
            </a:r>
            <a:r>
              <a:rPr lang="en-US" dirty="0" smtClean="0"/>
              <a:t>	Gen. sing. -</a:t>
            </a:r>
            <a:r>
              <a:rPr lang="en-US" dirty="0" err="1" smtClean="0"/>
              <a:t>ioris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n -</a:t>
            </a:r>
            <a:r>
              <a:rPr lang="en-US" dirty="0" err="1" smtClean="0"/>
              <a:t>ius</a:t>
            </a:r>
            <a:endParaRPr lang="en-US" dirty="0" smtClean="0"/>
          </a:p>
          <a:p>
            <a:pPr marL="0" lvl="0" indent="0">
              <a:buNone/>
            </a:pPr>
            <a:endParaRPr lang="uk-UA" dirty="0" smtClean="0"/>
          </a:p>
          <a:p>
            <a:r>
              <a:rPr lang="en-US" dirty="0" smtClean="0"/>
              <a:t>anterior</a:t>
            </a:r>
            <a:r>
              <a:rPr lang="en-US" dirty="0"/>
              <a:t>, </a:t>
            </a:r>
            <a:r>
              <a:rPr lang="en-US" dirty="0" err="1"/>
              <a:t>anterius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передній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/>
              <a:t>posterior, </a:t>
            </a:r>
            <a:r>
              <a:rPr lang="en-US" dirty="0" err="1"/>
              <a:t>posterius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задній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/>
              <a:t>superior, </a:t>
            </a:r>
            <a:r>
              <a:rPr lang="en-US" dirty="0" err="1"/>
              <a:t>superius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верхній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/>
              <a:t>inferior, </a:t>
            </a:r>
            <a:r>
              <a:rPr lang="en-US" dirty="0" err="1"/>
              <a:t>inferius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err="1" smtClean="0"/>
              <a:t>нижнійі</a:t>
            </a:r>
            <a:r>
              <a:rPr lang="en-US" dirty="0" smtClean="0"/>
              <a:t>)</a:t>
            </a:r>
            <a:endParaRPr lang="uk-UA" dirty="0"/>
          </a:p>
          <a:p>
            <a:endParaRPr lang="uk-UA" dirty="0"/>
          </a:p>
          <a:p>
            <a:r>
              <a:rPr lang="en-US" dirty="0"/>
              <a:t>ductus inferior </a:t>
            </a:r>
            <a:r>
              <a:rPr lang="en-US" dirty="0" smtClean="0"/>
              <a:t>(</a:t>
            </a:r>
            <a:r>
              <a:rPr lang="uk-UA" dirty="0" smtClean="0"/>
              <a:t>нижня протока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 err="1"/>
              <a:t>linea</a:t>
            </a:r>
            <a:r>
              <a:rPr lang="en-US" dirty="0"/>
              <a:t> inferior </a:t>
            </a:r>
            <a:r>
              <a:rPr lang="en-US" dirty="0" smtClean="0"/>
              <a:t>(</a:t>
            </a:r>
            <a:r>
              <a:rPr lang="uk-UA" dirty="0" smtClean="0"/>
              <a:t>нижня лінія</a:t>
            </a:r>
            <a:r>
              <a:rPr lang="en-US" dirty="0" smtClean="0"/>
              <a:t>)</a:t>
            </a:r>
            <a:endParaRPr lang="uk-UA" dirty="0"/>
          </a:p>
          <a:p>
            <a:r>
              <a:rPr lang="en-US" dirty="0"/>
              <a:t>labium </a:t>
            </a:r>
            <a:r>
              <a:rPr lang="en-US" dirty="0" err="1"/>
              <a:t>inferius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нижня губа</a:t>
            </a:r>
            <a:r>
              <a:rPr lang="en-US" dirty="0" smtClean="0"/>
              <a:t>)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941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320480"/>
          </a:xfrm>
        </p:spPr>
        <p:txBody>
          <a:bodyPr>
            <a:normAutofit/>
          </a:bodyPr>
          <a:lstStyle/>
          <a:p>
            <a:pPr algn="just"/>
            <a:r>
              <a:rPr lang="uk-UA" sz="2800" dirty="0" smtClean="0"/>
              <a:t>Прикметники </a:t>
            </a:r>
            <a:r>
              <a:rPr lang="en-US" sz="2800" b="1" dirty="0" smtClean="0"/>
              <a:t>major</a:t>
            </a:r>
            <a:r>
              <a:rPr lang="en-US" sz="2800" b="1" dirty="0"/>
              <a:t>, </a:t>
            </a:r>
            <a:r>
              <a:rPr lang="en-US" sz="2800" b="1" dirty="0" err="1"/>
              <a:t>majus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uk-UA" sz="2800" dirty="0" smtClean="0"/>
              <a:t>більший</a:t>
            </a:r>
            <a:r>
              <a:rPr lang="en-US" sz="2800" dirty="0" smtClean="0"/>
              <a:t>), </a:t>
            </a:r>
            <a:r>
              <a:rPr lang="en-US" sz="2800" b="1" dirty="0"/>
              <a:t>minor, minus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uk-UA" sz="2800" dirty="0" smtClean="0"/>
              <a:t>менший</a:t>
            </a:r>
            <a:r>
              <a:rPr lang="en-US" sz="2800" dirty="0" smtClean="0"/>
              <a:t>) </a:t>
            </a:r>
            <a:r>
              <a:rPr lang="uk-UA" sz="2800" dirty="0" smtClean="0"/>
              <a:t>в анатомічній термінології перекладаються вищим і звичайним ступенем порівняння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algn="just"/>
            <a:endParaRPr lang="uk-UA" sz="2800" dirty="0"/>
          </a:p>
          <a:p>
            <a:pPr algn="just"/>
            <a:r>
              <a:rPr lang="en-US" sz="2800" dirty="0"/>
              <a:t>Ductus </a:t>
            </a:r>
            <a:r>
              <a:rPr lang="en-US" sz="2800" dirty="0" err="1"/>
              <a:t>sublingualis</a:t>
            </a:r>
            <a:r>
              <a:rPr lang="en-US" sz="2800" dirty="0"/>
              <a:t> </a:t>
            </a:r>
            <a:r>
              <a:rPr lang="en-US" sz="2800" b="1" dirty="0"/>
              <a:t>minor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uk-UA" sz="2800" dirty="0" smtClean="0"/>
              <a:t>мала під</a:t>
            </a:r>
            <a:r>
              <a:rPr lang="en-US" sz="2800" dirty="0" smtClean="0"/>
              <a:t>’</a:t>
            </a:r>
            <a:r>
              <a:rPr lang="uk-UA" sz="2800" dirty="0" smtClean="0"/>
              <a:t>язикова протока</a:t>
            </a:r>
            <a:r>
              <a:rPr lang="en-US" sz="2800" dirty="0" smtClean="0"/>
              <a:t>)</a:t>
            </a:r>
            <a:endParaRPr lang="uk-UA" sz="2800" dirty="0"/>
          </a:p>
          <a:p>
            <a:r>
              <a:rPr lang="en-US" sz="2800" dirty="0" smtClean="0"/>
              <a:t>Ductus </a:t>
            </a:r>
            <a:r>
              <a:rPr lang="en-US" sz="2800" dirty="0" err="1"/>
              <a:t>sublingualis</a:t>
            </a:r>
            <a:r>
              <a:rPr lang="en-US" sz="2800" dirty="0"/>
              <a:t> </a:t>
            </a:r>
            <a:r>
              <a:rPr lang="en-US" sz="2800" b="1" dirty="0"/>
              <a:t>major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uk-UA" sz="2800" dirty="0"/>
              <a:t>велика під</a:t>
            </a:r>
            <a:r>
              <a:rPr lang="en-US" sz="2800" dirty="0"/>
              <a:t>’</a:t>
            </a:r>
            <a:r>
              <a:rPr lang="uk-UA" sz="2800" dirty="0"/>
              <a:t>язикова протока</a:t>
            </a:r>
            <a:r>
              <a:rPr lang="en-US" sz="2800" dirty="0" smtClean="0"/>
              <a:t>)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29677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УЗГОДЖЕННЯ ПРИКМЕТНИКІВ З ІМЕННИКАМИ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Прикметники</a:t>
            </a:r>
            <a:r>
              <a:rPr lang="ru-RU" dirty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/>
              <a:t>ставляться</a:t>
            </a:r>
            <a:r>
              <a:rPr lang="ru-RU" dirty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іменників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узгоджуються</a:t>
            </a:r>
            <a:r>
              <a:rPr lang="ru-RU" dirty="0"/>
              <a:t> з ними у </a:t>
            </a:r>
            <a:r>
              <a:rPr lang="ru-RU" dirty="0" err="1"/>
              <a:t>роді</a:t>
            </a:r>
            <a:r>
              <a:rPr lang="ru-RU" dirty="0"/>
              <a:t>, </a:t>
            </a:r>
            <a:r>
              <a:rPr lang="ru-RU" dirty="0" err="1"/>
              <a:t>числі</a:t>
            </a:r>
            <a:r>
              <a:rPr lang="ru-RU" dirty="0"/>
              <a:t> та </a:t>
            </a:r>
            <a:r>
              <a:rPr lang="ru-RU" dirty="0" err="1"/>
              <a:t>відмінку</a:t>
            </a:r>
            <a:r>
              <a:rPr lang="ru-RU" dirty="0"/>
              <a:t>. </a:t>
            </a:r>
            <a:endParaRPr lang="ru-RU" dirty="0" smtClean="0"/>
          </a:p>
          <a:p>
            <a:pPr marL="68580" indent="0">
              <a:buNone/>
            </a:pPr>
            <a:endParaRPr lang="ru-RU" dirty="0" smtClean="0"/>
          </a:p>
          <a:p>
            <a:pPr marL="68580" indent="0">
              <a:buNone/>
            </a:pP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/>
              <a:t>узгодити</a:t>
            </a:r>
            <a:r>
              <a:rPr lang="ru-RU" dirty="0"/>
              <a:t> </a:t>
            </a:r>
            <a:r>
              <a:rPr lang="ru-RU" dirty="0" err="1"/>
              <a:t>прикметник</a:t>
            </a:r>
            <a:r>
              <a:rPr lang="ru-RU" dirty="0"/>
              <a:t> з </a:t>
            </a:r>
            <a:r>
              <a:rPr lang="ru-RU" dirty="0" err="1"/>
              <a:t>іменником</a:t>
            </a:r>
            <a:r>
              <a:rPr lang="ru-RU" dirty="0"/>
              <a:t>, </a:t>
            </a:r>
            <a:r>
              <a:rPr lang="ru-RU" dirty="0" err="1"/>
              <a:t>необхідно</a:t>
            </a:r>
            <a:r>
              <a:rPr lang="ru-RU" dirty="0"/>
              <a:t>:</a:t>
            </a:r>
          </a:p>
          <a:p>
            <a:pPr marL="68580" indent="0">
              <a:buNone/>
            </a:pPr>
            <a:r>
              <a:rPr lang="ru-RU" dirty="0"/>
              <a:t>1)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рід</a:t>
            </a:r>
            <a:r>
              <a:rPr lang="ru-RU" dirty="0"/>
              <a:t> </a:t>
            </a:r>
            <a:r>
              <a:rPr lang="ru-RU" dirty="0" err="1"/>
              <a:t>іменника</a:t>
            </a:r>
            <a:r>
              <a:rPr lang="ru-RU" dirty="0"/>
              <a:t> (за </a:t>
            </a:r>
            <a:r>
              <a:rPr lang="ru-RU" dirty="0" err="1"/>
              <a:t>словниковою</a:t>
            </a:r>
            <a:r>
              <a:rPr lang="ru-RU" dirty="0"/>
              <a:t> формою);</a:t>
            </a:r>
          </a:p>
          <a:p>
            <a:pPr marL="68580" indent="0">
              <a:buNone/>
            </a:pPr>
            <a:r>
              <a:rPr lang="ru-RU" dirty="0"/>
              <a:t>2)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та </a:t>
            </a:r>
            <a:r>
              <a:rPr lang="ru-RU" dirty="0" err="1"/>
              <a:t>підгрупу</a:t>
            </a:r>
            <a:r>
              <a:rPr lang="ru-RU" dirty="0"/>
              <a:t> </a:t>
            </a:r>
            <a:r>
              <a:rPr lang="ru-RU" dirty="0" err="1"/>
              <a:t>прикметника</a:t>
            </a:r>
            <a:r>
              <a:rPr lang="ru-RU" dirty="0"/>
              <a:t>;</a:t>
            </a:r>
          </a:p>
          <a:p>
            <a:pPr marL="68580" indent="0" algn="just">
              <a:buNone/>
            </a:pPr>
            <a:r>
              <a:rPr lang="ru-RU" dirty="0"/>
              <a:t>3) у </a:t>
            </a:r>
            <a:r>
              <a:rPr lang="ru-RU" dirty="0" err="1"/>
              <a:t>словниковій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прикметника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родове</a:t>
            </a:r>
            <a:r>
              <a:rPr lang="ru-RU" dirty="0"/>
              <a:t> </a:t>
            </a:r>
            <a:r>
              <a:rPr lang="ru-RU" dirty="0" err="1" smtClean="0"/>
              <a:t>закінчення</a:t>
            </a:r>
            <a:r>
              <a:rPr lang="ru-RU" dirty="0" smtClean="0"/>
              <a:t>, </a:t>
            </a:r>
            <a:r>
              <a:rPr lang="uk-UA" dirty="0" smtClean="0"/>
              <a:t>відповідне </a:t>
            </a:r>
            <a:r>
              <a:rPr lang="uk-UA" dirty="0"/>
              <a:t>роду іменника;</a:t>
            </a:r>
          </a:p>
          <a:p>
            <a:pPr marL="68580" indent="0">
              <a:buNone/>
            </a:pPr>
            <a:r>
              <a:rPr lang="ru-RU" dirty="0"/>
              <a:t>4) </a:t>
            </a:r>
            <a:r>
              <a:rPr lang="ru-RU" dirty="0" err="1"/>
              <a:t>утворити</a:t>
            </a:r>
            <a:r>
              <a:rPr lang="ru-RU" dirty="0"/>
              <a:t>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родову</a:t>
            </a:r>
            <a:r>
              <a:rPr lang="ru-RU" dirty="0"/>
              <a:t> форму </a:t>
            </a:r>
            <a:r>
              <a:rPr lang="ru-RU" dirty="0" err="1"/>
              <a:t>прикметника</a:t>
            </a:r>
            <a:r>
              <a:rPr lang="ru-RU" dirty="0"/>
              <a:t>, додавши </a:t>
            </a:r>
            <a:r>
              <a:rPr lang="ru-RU" dirty="0" smtClean="0"/>
              <a:t>до </a:t>
            </a:r>
            <a:r>
              <a:rPr lang="uk-UA" dirty="0" smtClean="0"/>
              <a:t>його </a:t>
            </a:r>
            <a:r>
              <a:rPr lang="uk-UA" dirty="0"/>
              <a:t>основи родове закінчення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607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ПРИКМЕТНИКИ ПЕРШОЇ ГРУПИ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90656" cy="1752600"/>
          </a:xfrm>
        </p:spPr>
        <p:txBody>
          <a:bodyPr/>
          <a:lstStyle/>
          <a:p>
            <a:r>
              <a:rPr lang="uk-UA" dirty="0" smtClean="0"/>
              <a:t>ПРИКМЕТНИКИ 1-2 ВІДМІН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218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682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 err="1" smtClean="0"/>
              <a:t>fuscus</a:t>
            </a:r>
            <a:r>
              <a:rPr lang="en-US" sz="2800" b="1" dirty="0"/>
              <a:t>, a, um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uk-UA" sz="2800" dirty="0" smtClean="0"/>
              <a:t>темний</a:t>
            </a:r>
            <a:r>
              <a:rPr lang="en-US" sz="2800" dirty="0" smtClean="0"/>
              <a:t>) 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b="1" dirty="0" err="1" smtClean="0"/>
              <a:t>linea</a:t>
            </a:r>
            <a:r>
              <a:rPr lang="en-US" sz="2800" b="1" dirty="0"/>
              <a:t>, ae, f </a:t>
            </a:r>
            <a:r>
              <a:rPr lang="en-US" sz="2800" dirty="0" smtClean="0"/>
              <a:t>(</a:t>
            </a:r>
            <a:r>
              <a:rPr lang="uk-UA" sz="2800" dirty="0" smtClean="0"/>
              <a:t>лінія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457200" indent="-457200">
              <a:buAutoNum type="arabicParenR"/>
            </a:pPr>
            <a:r>
              <a:rPr lang="en-US" sz="2800" b="1" dirty="0" err="1"/>
              <a:t>linea</a:t>
            </a:r>
            <a:r>
              <a:rPr lang="uk-UA" sz="2800" dirty="0" smtClean="0"/>
              <a:t> – іменник жіночого роду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 marL="457200" indent="-457200">
              <a:buAutoNum type="arabicParenR"/>
            </a:pPr>
            <a:r>
              <a:rPr lang="uk-UA" sz="2800" dirty="0" smtClean="0"/>
              <a:t>Форма жіночого роду прикметника </a:t>
            </a:r>
            <a:r>
              <a:rPr lang="en-US" sz="2800" b="1" dirty="0" err="1" smtClean="0"/>
              <a:t>fusc</a:t>
            </a:r>
            <a:r>
              <a:rPr lang="en-US" sz="2800" b="1" dirty="0" err="1"/>
              <a:t>a</a:t>
            </a:r>
            <a:endParaRPr lang="en-US" sz="2800" dirty="0" smtClean="0"/>
          </a:p>
          <a:p>
            <a:pPr marL="457200" indent="-457200">
              <a:buAutoNum type="arabicParenR"/>
            </a:pPr>
            <a:r>
              <a:rPr lang="en-US" sz="2800" dirty="0" err="1" smtClean="0"/>
              <a:t>linea</a:t>
            </a:r>
            <a:r>
              <a:rPr lang="en-US" sz="2800" dirty="0" smtClean="0"/>
              <a:t> </a:t>
            </a:r>
            <a:r>
              <a:rPr lang="en-US" sz="2800" dirty="0" err="1"/>
              <a:t>fusca</a:t>
            </a:r>
            <a:r>
              <a:rPr lang="en-US" sz="2800" dirty="0"/>
              <a:t> </a:t>
            </a:r>
            <a:r>
              <a:rPr lang="en-US" sz="2800" dirty="0" smtClean="0"/>
              <a:t>(Gen</a:t>
            </a:r>
            <a:r>
              <a:rPr lang="en-US" sz="2800" dirty="0"/>
              <a:t>. sing. </a:t>
            </a:r>
            <a:r>
              <a:rPr lang="en-US" sz="2800" dirty="0" err="1"/>
              <a:t>lineae</a:t>
            </a:r>
            <a:r>
              <a:rPr lang="en-US" sz="2800" dirty="0"/>
              <a:t> </a:t>
            </a:r>
            <a:r>
              <a:rPr lang="en-US" sz="2800" dirty="0" err="1" smtClean="0"/>
              <a:t>fuscae</a:t>
            </a:r>
            <a:r>
              <a:rPr lang="en-US" sz="2800" dirty="0" smtClean="0"/>
              <a:t>). 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126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 smtClean="0"/>
              <a:t>Схема термінів з прикметником у ролі узгодженого означення</a:t>
            </a:r>
            <a:endParaRPr lang="en-US" sz="3200" dirty="0" smtClean="0"/>
          </a:p>
          <a:p>
            <a:pPr marL="0" indent="0">
              <a:buNone/>
            </a:pPr>
            <a:endParaRPr lang="uk-UA" sz="3200" dirty="0"/>
          </a:p>
          <a:p>
            <a:pPr marL="0" indent="0" algn="ctr">
              <a:buNone/>
            </a:pPr>
            <a:r>
              <a:rPr lang="en-US" sz="5400" b="1" dirty="0" smtClean="0"/>
              <a:t>S</a:t>
            </a:r>
            <a:r>
              <a:rPr lang="en-US" sz="5400" b="1" baseline="-25000" dirty="0" smtClean="0"/>
              <a:t>N</a:t>
            </a:r>
            <a:r>
              <a:rPr lang="en-US" sz="5400" b="1" dirty="0" smtClean="0"/>
              <a:t>A</a:t>
            </a:r>
            <a:r>
              <a:rPr lang="en-US" sz="5400" b="1" baseline="-25000" dirty="0" smtClean="0"/>
              <a:t>N</a:t>
            </a:r>
          </a:p>
          <a:p>
            <a:pPr marL="0" indent="0" algn="ctr">
              <a:buNone/>
            </a:pPr>
            <a:endParaRPr lang="uk-UA" sz="5400" b="1" dirty="0"/>
          </a:p>
          <a:p>
            <a:pPr algn="ctr"/>
            <a:r>
              <a:rPr lang="en-US" sz="3200" dirty="0"/>
              <a:t>S – </a:t>
            </a:r>
            <a:r>
              <a:rPr lang="en-US" sz="3200" dirty="0" err="1"/>
              <a:t>Substantivum</a:t>
            </a:r>
            <a:endParaRPr lang="uk-UA" sz="3200" dirty="0"/>
          </a:p>
          <a:p>
            <a:pPr algn="ctr"/>
            <a:r>
              <a:rPr lang="en-US" sz="3200" dirty="0"/>
              <a:t>A – </a:t>
            </a:r>
            <a:r>
              <a:rPr lang="en-US" sz="3200" dirty="0" err="1"/>
              <a:t>Adjectivum</a:t>
            </a:r>
            <a:endParaRPr lang="uk-UA" sz="3200" dirty="0"/>
          </a:p>
          <a:p>
            <a:pPr algn="ctr"/>
            <a:r>
              <a:rPr lang="en-US" sz="3200" dirty="0"/>
              <a:t>N – </a:t>
            </a:r>
            <a:r>
              <a:rPr lang="en-US" sz="3200" dirty="0" err="1"/>
              <a:t>Nominativus</a:t>
            </a:r>
            <a:endParaRPr lang="uk-UA" sz="3200" dirty="0"/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48661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ВПРАВИ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Визначте групу прикметників. Виділіть основу. Запишіть повні форми чоловічого, жіночого та середнього родів. Перекладіть</a:t>
            </a:r>
            <a:r>
              <a:rPr lang="en-GB" b="1" dirty="0" smtClean="0"/>
              <a:t>:</a:t>
            </a: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GB" dirty="0" err="1" smtClean="0"/>
              <a:t>zygomatĭcus</a:t>
            </a:r>
            <a:r>
              <a:rPr lang="en-GB" dirty="0"/>
              <a:t>, a, um</a:t>
            </a:r>
            <a:r>
              <a:rPr lang="en-US" dirty="0"/>
              <a:t>;</a:t>
            </a:r>
            <a:r>
              <a:rPr lang="en-GB" dirty="0"/>
              <a:t> </a:t>
            </a:r>
            <a:r>
              <a:rPr lang="en-GB" dirty="0" err="1"/>
              <a:t>lateralis</a:t>
            </a:r>
            <a:r>
              <a:rPr lang="en-GB" dirty="0"/>
              <a:t>, e; </a:t>
            </a:r>
            <a:r>
              <a:rPr lang="en-GB" dirty="0" err="1"/>
              <a:t>puter</a:t>
            </a:r>
            <a:r>
              <a:rPr lang="en-GB" dirty="0"/>
              <a:t>, </a:t>
            </a:r>
            <a:r>
              <a:rPr lang="en-GB" dirty="0" err="1"/>
              <a:t>tris</a:t>
            </a:r>
            <a:r>
              <a:rPr lang="en-GB" dirty="0"/>
              <a:t>, </a:t>
            </a:r>
            <a:r>
              <a:rPr lang="en-GB" dirty="0" err="1"/>
              <a:t>tre</a:t>
            </a:r>
            <a:r>
              <a:rPr lang="en-GB" dirty="0"/>
              <a:t>; azygos; </a:t>
            </a:r>
            <a:r>
              <a:rPr lang="en-GB" dirty="0" err="1"/>
              <a:t>oticus</a:t>
            </a:r>
            <a:r>
              <a:rPr lang="en-GB" dirty="0"/>
              <a:t>, a, um; biceps, itis; </a:t>
            </a:r>
            <a:r>
              <a:rPr lang="en-GB" dirty="0" err="1"/>
              <a:t>osseus</a:t>
            </a:r>
            <a:r>
              <a:rPr lang="en-GB" dirty="0"/>
              <a:t>, a, um; </a:t>
            </a:r>
            <a:r>
              <a:rPr lang="en-GB" dirty="0" err="1"/>
              <a:t>dexter</a:t>
            </a:r>
            <a:r>
              <a:rPr lang="en-GB" dirty="0"/>
              <a:t>, </a:t>
            </a:r>
            <a:r>
              <a:rPr lang="en-GB" dirty="0" err="1"/>
              <a:t>tra</a:t>
            </a:r>
            <a:r>
              <a:rPr lang="en-GB" dirty="0"/>
              <a:t>, </a:t>
            </a:r>
            <a:r>
              <a:rPr lang="en-GB" dirty="0" err="1"/>
              <a:t>trum</a:t>
            </a:r>
            <a:r>
              <a:rPr lang="en-GB" dirty="0"/>
              <a:t>; frontalis, e; acer, </a:t>
            </a:r>
            <a:r>
              <a:rPr lang="en-GB" dirty="0" err="1"/>
              <a:t>acris</a:t>
            </a:r>
            <a:r>
              <a:rPr lang="en-GB" dirty="0"/>
              <a:t>, acre</a:t>
            </a:r>
            <a:r>
              <a:rPr lang="en-US" dirty="0"/>
              <a:t>;</a:t>
            </a:r>
            <a:r>
              <a:rPr lang="en-GB" dirty="0"/>
              <a:t> rectus, a, um; posterior, us; </a:t>
            </a:r>
            <a:r>
              <a:rPr lang="en-GB" dirty="0" err="1"/>
              <a:t>nasalis</a:t>
            </a:r>
            <a:r>
              <a:rPr lang="en-GB" dirty="0"/>
              <a:t>, e; </a:t>
            </a:r>
            <a:r>
              <a:rPr lang="en-US" dirty="0"/>
              <a:t>multi</a:t>
            </a:r>
            <a:r>
              <a:rPr lang="en-GB" dirty="0" err="1"/>
              <a:t>plex</a:t>
            </a:r>
            <a:r>
              <a:rPr lang="en-GB" dirty="0"/>
              <a:t>, </a:t>
            </a:r>
            <a:r>
              <a:rPr lang="en-GB" dirty="0" err="1"/>
              <a:t>ĭcis</a:t>
            </a:r>
            <a:r>
              <a:rPr lang="en-US" dirty="0"/>
              <a:t>; </a:t>
            </a:r>
            <a:r>
              <a:rPr lang="en-GB" dirty="0"/>
              <a:t>par, </a:t>
            </a:r>
            <a:r>
              <a:rPr lang="en-GB" dirty="0" err="1"/>
              <a:t>paris</a:t>
            </a:r>
            <a:r>
              <a:rPr lang="en-US" dirty="0"/>
              <a:t>; </a:t>
            </a:r>
            <a:r>
              <a:rPr lang="en-GB" dirty="0"/>
              <a:t>sinister, </a:t>
            </a:r>
            <a:r>
              <a:rPr lang="en-GB" dirty="0" err="1"/>
              <a:t>tra</a:t>
            </a:r>
            <a:r>
              <a:rPr lang="en-GB" dirty="0"/>
              <a:t>, </a:t>
            </a:r>
            <a:r>
              <a:rPr lang="en-GB" dirty="0" err="1"/>
              <a:t>trum</a:t>
            </a:r>
            <a:r>
              <a:rPr lang="en-GB" dirty="0"/>
              <a:t>; </a:t>
            </a:r>
            <a:r>
              <a:rPr lang="en-GB" dirty="0" err="1"/>
              <a:t>sphenoidālis</a:t>
            </a:r>
            <a:r>
              <a:rPr lang="en-GB" dirty="0"/>
              <a:t>, e</a:t>
            </a:r>
            <a:r>
              <a:rPr lang="en-US" dirty="0"/>
              <a:t>; </a:t>
            </a:r>
            <a:r>
              <a:rPr lang="en-GB" dirty="0" err="1"/>
              <a:t>communicans</a:t>
            </a:r>
            <a:r>
              <a:rPr lang="en-GB" dirty="0"/>
              <a:t>, </a:t>
            </a:r>
            <a:r>
              <a:rPr lang="en-GB" dirty="0" err="1"/>
              <a:t>ntis</a:t>
            </a:r>
            <a:r>
              <a:rPr lang="en-GB" dirty="0"/>
              <a:t>; </a:t>
            </a:r>
            <a:r>
              <a:rPr lang="en-GB" dirty="0" err="1"/>
              <a:t>spurius</a:t>
            </a:r>
            <a:r>
              <a:rPr lang="en-GB" dirty="0"/>
              <a:t>, a, um; </a:t>
            </a:r>
            <a:r>
              <a:rPr lang="en-US" dirty="0"/>
              <a:t>major, us.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671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ВПРАВИ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Запишіть форми </a:t>
            </a:r>
            <a:r>
              <a:rPr lang="en-US" b="1" dirty="0" err="1" smtClean="0"/>
              <a:t>genetivus</a:t>
            </a:r>
            <a:r>
              <a:rPr lang="en-US" b="1" dirty="0" smtClean="0"/>
              <a:t> </a:t>
            </a:r>
            <a:r>
              <a:rPr lang="en-US" b="1" dirty="0" err="1" smtClean="0"/>
              <a:t>singularis</a:t>
            </a:r>
            <a:r>
              <a:rPr lang="en-US" b="1" dirty="0" smtClean="0"/>
              <a:t> </a:t>
            </a:r>
            <a:r>
              <a:rPr lang="uk-UA" b="1" dirty="0" smtClean="0"/>
              <a:t>прикметників. Перекладіть українською</a:t>
            </a:r>
            <a:r>
              <a:rPr lang="en-GB" b="1" dirty="0" smtClean="0"/>
              <a:t>:</a:t>
            </a:r>
            <a:endParaRPr lang="uk-UA" dirty="0"/>
          </a:p>
          <a:p>
            <a:pPr marL="0" indent="0">
              <a:buNone/>
            </a:pPr>
            <a:r>
              <a:rPr lang="en-GB" dirty="0" err="1"/>
              <a:t>thoracicus</a:t>
            </a:r>
            <a:r>
              <a:rPr lang="en-GB" dirty="0"/>
              <a:t>, a, um; inferior, us; </a:t>
            </a:r>
            <a:r>
              <a:rPr lang="en-GB" dirty="0" err="1"/>
              <a:t>lymphaticus</a:t>
            </a:r>
            <a:r>
              <a:rPr lang="en-GB" dirty="0"/>
              <a:t>, a, um; </a:t>
            </a:r>
            <a:r>
              <a:rPr lang="en-GB" dirty="0" err="1"/>
              <a:t>cervicālis</a:t>
            </a:r>
            <a:r>
              <a:rPr lang="en-GB" dirty="0"/>
              <a:t>, e; simplex, </a:t>
            </a:r>
            <a:r>
              <a:rPr lang="en-GB" dirty="0" err="1"/>
              <a:t>icis</a:t>
            </a:r>
            <a:r>
              <a:rPr lang="en-GB" dirty="0"/>
              <a:t>; </a:t>
            </a:r>
            <a:r>
              <a:rPr lang="en-GB" dirty="0" err="1"/>
              <a:t>hemiazўgos</a:t>
            </a:r>
            <a:r>
              <a:rPr lang="en-US" dirty="0"/>
              <a:t>;</a:t>
            </a:r>
            <a:r>
              <a:rPr lang="en-GB" dirty="0"/>
              <a:t> sinister, </a:t>
            </a:r>
            <a:r>
              <a:rPr lang="en-GB" dirty="0" err="1"/>
              <a:t>tra</a:t>
            </a:r>
            <a:r>
              <a:rPr lang="en-GB" dirty="0"/>
              <a:t>, </a:t>
            </a:r>
            <a:r>
              <a:rPr lang="en-GB" dirty="0" err="1"/>
              <a:t>trum</a:t>
            </a:r>
            <a:r>
              <a:rPr lang="en-GB" dirty="0"/>
              <a:t>; triceps, itis; </a:t>
            </a:r>
            <a:r>
              <a:rPr lang="en-GB" dirty="0" err="1"/>
              <a:t>alaris</a:t>
            </a:r>
            <a:r>
              <a:rPr lang="en-GB" dirty="0"/>
              <a:t>, e; duplex, </a:t>
            </a:r>
            <a:r>
              <a:rPr lang="en-GB" dirty="0" err="1"/>
              <a:t>icis</a:t>
            </a:r>
            <a:r>
              <a:rPr lang="en-GB" dirty="0"/>
              <a:t>; minor, us; obliquus, a, um; </a:t>
            </a:r>
            <a:r>
              <a:rPr lang="en-GB" dirty="0" err="1"/>
              <a:t>tibiālis</a:t>
            </a:r>
            <a:r>
              <a:rPr lang="en-GB" dirty="0"/>
              <a:t>, e</a:t>
            </a:r>
            <a:r>
              <a:rPr lang="en-US" dirty="0"/>
              <a:t>; </a:t>
            </a:r>
            <a:r>
              <a:rPr lang="en-US" dirty="0" err="1"/>
              <a:t>saluber</a:t>
            </a:r>
            <a:r>
              <a:rPr lang="en-US" dirty="0"/>
              <a:t>, bris, </a:t>
            </a:r>
            <a:r>
              <a:rPr lang="en-US" dirty="0" err="1"/>
              <a:t>bre</a:t>
            </a:r>
            <a:r>
              <a:rPr lang="en-GB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11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ВПРАВИ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08240"/>
          </a:xfrm>
        </p:spPr>
        <p:txBody>
          <a:bodyPr>
            <a:normAutofit lnSpcReduction="10000"/>
          </a:bodyPr>
          <a:lstStyle/>
          <a:p>
            <a:r>
              <a:rPr lang="uk-UA" b="1" dirty="0" err="1" smtClean="0"/>
              <a:t>Утворіть</a:t>
            </a:r>
            <a:r>
              <a:rPr lang="uk-UA" b="1" dirty="0" smtClean="0"/>
              <a:t> терміни, узгодивши прикметники з іменниками. Перекладіть українською мовою</a:t>
            </a:r>
            <a:r>
              <a:rPr lang="en-GB" b="1" dirty="0" smtClean="0"/>
              <a:t>:</a:t>
            </a:r>
            <a:endParaRPr lang="uk-UA" dirty="0"/>
          </a:p>
          <a:p>
            <a:pPr marL="0" indent="0">
              <a:buNone/>
            </a:pPr>
            <a:r>
              <a:rPr lang="en-GB" dirty="0" err="1"/>
              <a:t>оs</a:t>
            </a:r>
            <a:r>
              <a:rPr lang="en-GB" dirty="0"/>
              <a:t>, </a:t>
            </a:r>
            <a:r>
              <a:rPr lang="en-GB" dirty="0" err="1"/>
              <a:t>ossis</a:t>
            </a:r>
            <a:r>
              <a:rPr lang="en-GB" dirty="0"/>
              <a:t> n (temporalis, e; </a:t>
            </a:r>
            <a:r>
              <a:rPr lang="en-GB" dirty="0" err="1"/>
              <a:t>hyoideus</a:t>
            </a:r>
            <a:r>
              <a:rPr lang="en-GB" dirty="0"/>
              <a:t>, a, um; </a:t>
            </a:r>
            <a:r>
              <a:rPr lang="en-GB" dirty="0" err="1"/>
              <a:t>nasalis</a:t>
            </a:r>
            <a:r>
              <a:rPr lang="en-GB" dirty="0"/>
              <a:t>, e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err="1" smtClean="0"/>
              <a:t>condylus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m (occipitalis, e; </a:t>
            </a:r>
            <a:r>
              <a:rPr lang="en-GB" dirty="0" err="1"/>
              <a:t>lateralis</a:t>
            </a:r>
            <a:r>
              <a:rPr lang="en-GB" dirty="0"/>
              <a:t>, e; </a:t>
            </a:r>
            <a:r>
              <a:rPr lang="en-GB" dirty="0" err="1"/>
              <a:t>medialis</a:t>
            </a:r>
            <a:r>
              <a:rPr lang="en-GB" dirty="0"/>
              <a:t>, e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err="1" smtClean="0"/>
              <a:t>cornu</a:t>
            </a:r>
            <a:r>
              <a:rPr lang="en-GB" dirty="0"/>
              <a:t>, us n (</a:t>
            </a:r>
            <a:r>
              <a:rPr lang="en-GB" dirty="0" err="1"/>
              <a:t>lateralis</a:t>
            </a:r>
            <a:r>
              <a:rPr lang="en-GB" dirty="0"/>
              <a:t>, e; posterior, </a:t>
            </a:r>
            <a:r>
              <a:rPr lang="en-GB" dirty="0" err="1"/>
              <a:t>ius</a:t>
            </a:r>
            <a:r>
              <a:rPr lang="en-GB" dirty="0"/>
              <a:t>; occipitalis, e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smtClean="0"/>
              <a:t>corpus</a:t>
            </a:r>
            <a:r>
              <a:rPr lang="en-GB" dirty="0"/>
              <a:t>, </a:t>
            </a:r>
            <a:r>
              <a:rPr lang="en-GB" dirty="0" err="1"/>
              <a:t>oris</a:t>
            </a:r>
            <a:r>
              <a:rPr lang="en-GB" dirty="0"/>
              <a:t> n (</a:t>
            </a:r>
            <a:r>
              <a:rPr lang="en-GB" dirty="0" err="1"/>
              <a:t>cavernosus</a:t>
            </a:r>
            <a:r>
              <a:rPr lang="en-GB" dirty="0"/>
              <a:t>, a, um; </a:t>
            </a:r>
            <a:r>
              <a:rPr lang="en-GB" dirty="0" err="1"/>
              <a:t>ciliaris</a:t>
            </a:r>
            <a:r>
              <a:rPr lang="en-GB" dirty="0"/>
              <a:t>, e; </a:t>
            </a:r>
            <a:r>
              <a:rPr lang="en-GB" dirty="0" err="1"/>
              <a:t>adiposus</a:t>
            </a:r>
            <a:r>
              <a:rPr lang="en-GB" dirty="0"/>
              <a:t>, a, um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err="1" smtClean="0"/>
              <a:t>apertura</a:t>
            </a:r>
            <a:r>
              <a:rPr lang="en-GB" dirty="0"/>
              <a:t>, ae f (</a:t>
            </a:r>
            <a:r>
              <a:rPr lang="en-GB" dirty="0" err="1"/>
              <a:t>thoracicus</a:t>
            </a:r>
            <a:r>
              <a:rPr lang="en-GB" dirty="0"/>
              <a:t>, a, um; minor, us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smtClean="0"/>
              <a:t>facies</a:t>
            </a:r>
            <a:r>
              <a:rPr lang="en-GB" dirty="0"/>
              <a:t>, </a:t>
            </a:r>
            <a:r>
              <a:rPr lang="en-GB" dirty="0" err="1"/>
              <a:t>ei</a:t>
            </a:r>
            <a:r>
              <a:rPr lang="en-GB" dirty="0"/>
              <a:t> f (palmaris, e; dorsalis, e; anterior, </a:t>
            </a:r>
            <a:r>
              <a:rPr lang="en-GB" dirty="0" err="1"/>
              <a:t>ius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smtClean="0"/>
              <a:t>plexus</a:t>
            </a:r>
            <a:r>
              <a:rPr lang="en-GB" dirty="0"/>
              <a:t>, us m (</a:t>
            </a:r>
            <a:r>
              <a:rPr lang="en-GB" dirty="0" err="1"/>
              <a:t>coccygeus</a:t>
            </a:r>
            <a:r>
              <a:rPr lang="en-GB" dirty="0"/>
              <a:t>, a, um; inferior, </a:t>
            </a:r>
            <a:r>
              <a:rPr lang="en-GB" dirty="0" err="1"/>
              <a:t>ius</a:t>
            </a:r>
            <a:r>
              <a:rPr lang="en-GB" dirty="0"/>
              <a:t>; </a:t>
            </a:r>
            <a:r>
              <a:rPr lang="en-GB" dirty="0" err="1"/>
              <a:t>pulmonalis</a:t>
            </a:r>
            <a:r>
              <a:rPr lang="en-GB" dirty="0"/>
              <a:t>, e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smtClean="0"/>
              <a:t>sulcus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m (</a:t>
            </a:r>
            <a:r>
              <a:rPr lang="en-GB" dirty="0" err="1"/>
              <a:t>pulmonalis</a:t>
            </a:r>
            <a:r>
              <a:rPr lang="en-GB" dirty="0"/>
              <a:t>, e; </a:t>
            </a:r>
            <a:r>
              <a:rPr lang="en-GB" dirty="0" err="1"/>
              <a:t>lacrimalis</a:t>
            </a:r>
            <a:r>
              <a:rPr lang="en-GB" dirty="0"/>
              <a:t>, e; </a:t>
            </a:r>
            <a:r>
              <a:rPr lang="en-GB" dirty="0" err="1"/>
              <a:t>osseus</a:t>
            </a:r>
            <a:r>
              <a:rPr lang="en-GB" dirty="0"/>
              <a:t>, a, um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err="1" smtClean="0"/>
              <a:t>regio</a:t>
            </a:r>
            <a:r>
              <a:rPr lang="en-GB" dirty="0"/>
              <a:t>, </a:t>
            </a:r>
            <a:r>
              <a:rPr lang="en-GB" dirty="0" err="1"/>
              <a:t>onis</a:t>
            </a:r>
            <a:r>
              <a:rPr lang="en-GB" dirty="0"/>
              <a:t> f (</a:t>
            </a:r>
            <a:r>
              <a:rPr lang="en-GB" dirty="0" err="1"/>
              <a:t>cervicalis</a:t>
            </a:r>
            <a:r>
              <a:rPr lang="en-GB" dirty="0"/>
              <a:t>, e; </a:t>
            </a:r>
            <a:r>
              <a:rPr lang="en-GB" dirty="0" err="1"/>
              <a:t>sacralis</a:t>
            </a:r>
            <a:r>
              <a:rPr lang="en-GB" dirty="0"/>
              <a:t>, e; </a:t>
            </a:r>
            <a:r>
              <a:rPr lang="en-GB" dirty="0" err="1"/>
              <a:t>lateralis</a:t>
            </a:r>
            <a:r>
              <a:rPr lang="en-GB" dirty="0"/>
              <a:t>, e</a:t>
            </a:r>
            <a:r>
              <a:rPr lang="en-GB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en-GB" dirty="0" smtClean="0"/>
              <a:t>foramen</a:t>
            </a:r>
            <a:r>
              <a:rPr lang="en-GB" dirty="0"/>
              <a:t>, </a:t>
            </a:r>
            <a:r>
              <a:rPr lang="en-GB" dirty="0" err="1"/>
              <a:t>inis</a:t>
            </a:r>
            <a:r>
              <a:rPr lang="en-GB" dirty="0"/>
              <a:t> n (</a:t>
            </a:r>
            <a:r>
              <a:rPr lang="en-GB" dirty="0" err="1"/>
              <a:t>ovalis</a:t>
            </a:r>
            <a:r>
              <a:rPr lang="en-GB" dirty="0"/>
              <a:t>, e; </a:t>
            </a:r>
            <a:r>
              <a:rPr lang="en-GB" dirty="0" err="1"/>
              <a:t>palatinus</a:t>
            </a:r>
            <a:r>
              <a:rPr lang="en-GB" dirty="0"/>
              <a:t>, a, um; </a:t>
            </a:r>
            <a:r>
              <a:rPr lang="en-GB" dirty="0" err="1"/>
              <a:t>venosus</a:t>
            </a:r>
            <a:r>
              <a:rPr lang="en-GB" dirty="0"/>
              <a:t>, a, um</a:t>
            </a:r>
            <a:r>
              <a:rPr lang="en-GB" dirty="0" smtClean="0"/>
              <a:t>)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037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ВПРАВИ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 err="1" smtClean="0"/>
              <a:t>Утворіть</a:t>
            </a:r>
            <a:r>
              <a:rPr lang="uk-UA" b="1" dirty="0" smtClean="0"/>
              <a:t> анатомічні терміни. Запишіть форми </a:t>
            </a:r>
            <a:r>
              <a:rPr lang="en-US" b="1" dirty="0" err="1" smtClean="0"/>
              <a:t>nominativus</a:t>
            </a:r>
            <a:r>
              <a:rPr lang="en-US" b="1" dirty="0" smtClean="0"/>
              <a:t> </a:t>
            </a:r>
            <a:r>
              <a:rPr lang="en-US" b="1" dirty="0" err="1" smtClean="0"/>
              <a:t>singularis</a:t>
            </a:r>
            <a:r>
              <a:rPr lang="en-US" b="1" dirty="0" smtClean="0"/>
              <a:t>, </a:t>
            </a:r>
            <a:r>
              <a:rPr lang="en-US" b="1" dirty="0" err="1" smtClean="0"/>
              <a:t>genetivus</a:t>
            </a:r>
            <a:r>
              <a:rPr lang="en-US" b="1" dirty="0" smtClean="0"/>
              <a:t> </a:t>
            </a:r>
            <a:r>
              <a:rPr lang="en-US" b="1" dirty="0" err="1" smtClean="0"/>
              <a:t>singularis</a:t>
            </a:r>
            <a:r>
              <a:rPr lang="en-GB" b="1" dirty="0" smtClean="0"/>
              <a:t>:</a:t>
            </a:r>
          </a:p>
          <a:p>
            <a:endParaRPr lang="uk-UA" dirty="0"/>
          </a:p>
          <a:p>
            <a:pPr marL="0" indent="0">
              <a:buNone/>
            </a:pPr>
            <a:r>
              <a:rPr lang="en-GB" dirty="0" err="1"/>
              <a:t>auris</a:t>
            </a:r>
            <a:r>
              <a:rPr lang="en-GB" dirty="0"/>
              <a:t>, is f / </a:t>
            </a:r>
            <a:r>
              <a:rPr lang="en-GB" dirty="0" err="1"/>
              <a:t>dexter</a:t>
            </a:r>
            <a:r>
              <a:rPr lang="en-GB" dirty="0"/>
              <a:t>, </a:t>
            </a:r>
            <a:r>
              <a:rPr lang="en-GB" dirty="0" err="1"/>
              <a:t>tra</a:t>
            </a:r>
            <a:r>
              <a:rPr lang="en-GB" dirty="0"/>
              <a:t>, </a:t>
            </a:r>
            <a:r>
              <a:rPr lang="en-GB" dirty="0" err="1" smtClean="0"/>
              <a:t>trum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calcar</a:t>
            </a:r>
            <a:r>
              <a:rPr lang="en-GB" dirty="0"/>
              <a:t>, </a:t>
            </a:r>
            <a:r>
              <a:rPr lang="en-GB" dirty="0" err="1"/>
              <a:t>aris</a:t>
            </a:r>
            <a:r>
              <a:rPr lang="en-GB" dirty="0"/>
              <a:t> n / </a:t>
            </a:r>
            <a:r>
              <a:rPr lang="en-GB" dirty="0" err="1"/>
              <a:t>magnus</a:t>
            </a:r>
            <a:r>
              <a:rPr lang="en-GB" dirty="0"/>
              <a:t>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err="1" smtClean="0"/>
              <a:t>cavitas</a:t>
            </a:r>
            <a:r>
              <a:rPr lang="en-GB" dirty="0"/>
              <a:t>, </a:t>
            </a:r>
            <a:r>
              <a:rPr lang="en-GB" dirty="0" err="1"/>
              <a:t>atis</a:t>
            </a:r>
            <a:r>
              <a:rPr lang="en-GB" dirty="0"/>
              <a:t> f / </a:t>
            </a:r>
            <a:r>
              <a:rPr lang="en-GB" dirty="0" err="1"/>
              <a:t>proprius</a:t>
            </a:r>
            <a:r>
              <a:rPr lang="en-GB" dirty="0"/>
              <a:t>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smtClean="0"/>
              <a:t>corpus</a:t>
            </a:r>
            <a:r>
              <a:rPr lang="en-GB" dirty="0"/>
              <a:t>, </a:t>
            </a:r>
            <a:r>
              <a:rPr lang="en-GB" dirty="0" err="1"/>
              <a:t>oris</a:t>
            </a:r>
            <a:r>
              <a:rPr lang="en-GB" dirty="0"/>
              <a:t> n / </a:t>
            </a:r>
            <a:r>
              <a:rPr lang="en-GB" dirty="0" err="1"/>
              <a:t>callosus</a:t>
            </a:r>
            <a:r>
              <a:rPr lang="en-GB" dirty="0"/>
              <a:t>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smtClean="0"/>
              <a:t>costa</a:t>
            </a:r>
            <a:r>
              <a:rPr lang="en-GB" dirty="0"/>
              <a:t>, ae f / </a:t>
            </a:r>
            <a:r>
              <a:rPr lang="en-GB" dirty="0" err="1"/>
              <a:t>spurius</a:t>
            </a:r>
            <a:r>
              <a:rPr lang="en-GB" dirty="0"/>
              <a:t>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smtClean="0"/>
              <a:t>crus</a:t>
            </a:r>
            <a:r>
              <a:rPr lang="en-GB" dirty="0"/>
              <a:t>, </a:t>
            </a:r>
            <a:r>
              <a:rPr lang="en-GB" dirty="0" err="1"/>
              <a:t>cruris</a:t>
            </a:r>
            <a:r>
              <a:rPr lang="en-GB" dirty="0"/>
              <a:t> n / longus,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smtClean="0"/>
              <a:t>ductus</a:t>
            </a:r>
            <a:r>
              <a:rPr lang="en-GB" dirty="0"/>
              <a:t>, us m / </a:t>
            </a:r>
            <a:r>
              <a:rPr lang="en-GB" dirty="0" err="1"/>
              <a:t>incisivus</a:t>
            </a:r>
            <a:r>
              <a:rPr lang="en-GB" dirty="0"/>
              <a:t>, a, </a:t>
            </a:r>
            <a:r>
              <a:rPr lang="en-GB" dirty="0" smtClean="0"/>
              <a:t>um</a:t>
            </a:r>
          </a:p>
        </p:txBody>
      </p:sp>
    </p:spTree>
    <p:extLst>
      <p:ext uri="{BB962C8B-B14F-4D97-AF65-F5344CB8AC3E}">
        <p14:creationId xmlns:p14="http://schemas.microsoft.com/office/powerpoint/2010/main" val="16744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ВПРАВИ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err="1" smtClean="0"/>
              <a:t>Утворіть</a:t>
            </a:r>
            <a:r>
              <a:rPr lang="uk-UA" b="1" dirty="0" smtClean="0"/>
              <a:t> анатомічні терміни. Запишіть форми </a:t>
            </a:r>
            <a:r>
              <a:rPr lang="en-US" b="1" dirty="0" err="1" smtClean="0"/>
              <a:t>nominativus</a:t>
            </a:r>
            <a:r>
              <a:rPr lang="en-US" b="1" dirty="0" smtClean="0"/>
              <a:t> </a:t>
            </a:r>
            <a:r>
              <a:rPr lang="en-US" b="1" dirty="0" err="1" smtClean="0"/>
              <a:t>singularis</a:t>
            </a:r>
            <a:r>
              <a:rPr lang="en-US" b="1" dirty="0" smtClean="0"/>
              <a:t>, </a:t>
            </a:r>
            <a:r>
              <a:rPr lang="en-US" b="1" dirty="0" err="1" smtClean="0"/>
              <a:t>genetivus</a:t>
            </a:r>
            <a:r>
              <a:rPr lang="en-US" b="1" dirty="0" smtClean="0"/>
              <a:t> </a:t>
            </a:r>
            <a:r>
              <a:rPr lang="en-US" b="1" dirty="0" err="1" smtClean="0"/>
              <a:t>singularis</a:t>
            </a:r>
            <a:r>
              <a:rPr lang="en-GB" b="1" dirty="0" smtClean="0"/>
              <a:t>:</a:t>
            </a:r>
          </a:p>
          <a:p>
            <a:endParaRPr lang="uk-UA" dirty="0"/>
          </a:p>
          <a:p>
            <a:pPr marL="0" indent="0">
              <a:buNone/>
            </a:pPr>
            <a:r>
              <a:rPr lang="en-GB" dirty="0" smtClean="0"/>
              <a:t>fossa</a:t>
            </a:r>
            <a:r>
              <a:rPr lang="en-GB" dirty="0"/>
              <a:t>, ae f / </a:t>
            </a:r>
            <a:r>
              <a:rPr lang="en-GB" dirty="0" err="1"/>
              <a:t>ovalis</a:t>
            </a:r>
            <a:r>
              <a:rPr lang="en-GB" dirty="0"/>
              <a:t>, </a:t>
            </a:r>
            <a:r>
              <a:rPr lang="en-GB" dirty="0" smtClean="0"/>
              <a:t>e</a:t>
            </a:r>
          </a:p>
          <a:p>
            <a:pPr marL="0" indent="0">
              <a:buNone/>
            </a:pPr>
            <a:r>
              <a:rPr lang="en-GB" dirty="0" err="1" smtClean="0"/>
              <a:t>impressio</a:t>
            </a:r>
            <a:r>
              <a:rPr lang="en-GB" dirty="0"/>
              <a:t>, </a:t>
            </a:r>
            <a:r>
              <a:rPr lang="en-GB" dirty="0" err="1"/>
              <a:t>onis</a:t>
            </a:r>
            <a:r>
              <a:rPr lang="en-GB" dirty="0"/>
              <a:t> f / </a:t>
            </a:r>
            <a:r>
              <a:rPr lang="en-GB" dirty="0" err="1"/>
              <a:t>gastricus</a:t>
            </a:r>
            <a:r>
              <a:rPr lang="en-GB" dirty="0"/>
              <a:t>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err="1" smtClean="0"/>
              <a:t>pecten</a:t>
            </a:r>
            <a:r>
              <a:rPr lang="en-GB" dirty="0"/>
              <a:t>, </a:t>
            </a:r>
            <a:r>
              <a:rPr lang="en-GB" dirty="0" err="1"/>
              <a:t>inis</a:t>
            </a:r>
            <a:r>
              <a:rPr lang="en-GB" dirty="0"/>
              <a:t> n / </a:t>
            </a:r>
            <a:r>
              <a:rPr lang="en-GB" dirty="0" err="1"/>
              <a:t>fibrosus</a:t>
            </a:r>
            <a:r>
              <a:rPr lang="en-GB" dirty="0"/>
              <a:t>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err="1" smtClean="0"/>
              <a:t>os</a:t>
            </a:r>
            <a:r>
              <a:rPr lang="en-GB" dirty="0"/>
              <a:t>, </a:t>
            </a:r>
            <a:r>
              <a:rPr lang="en-GB" dirty="0" err="1"/>
              <a:t>ossis</a:t>
            </a:r>
            <a:r>
              <a:rPr lang="en-GB" dirty="0"/>
              <a:t> n / occipitalis, </a:t>
            </a:r>
            <a:r>
              <a:rPr lang="en-GB" dirty="0" smtClean="0"/>
              <a:t>e</a:t>
            </a:r>
          </a:p>
          <a:p>
            <a:pPr marL="0" indent="0">
              <a:buNone/>
            </a:pPr>
            <a:r>
              <a:rPr lang="en-GB" dirty="0" smtClean="0"/>
              <a:t>pelvis</a:t>
            </a:r>
            <a:r>
              <a:rPr lang="en-GB" dirty="0"/>
              <a:t>, is f / </a:t>
            </a:r>
            <a:r>
              <a:rPr lang="en-GB" dirty="0" err="1"/>
              <a:t>renalis</a:t>
            </a:r>
            <a:r>
              <a:rPr lang="en-GB" dirty="0"/>
              <a:t>, </a:t>
            </a:r>
            <a:r>
              <a:rPr lang="en-GB" dirty="0" smtClean="0"/>
              <a:t>e</a:t>
            </a:r>
          </a:p>
          <a:p>
            <a:pPr marL="0" indent="0">
              <a:buNone/>
            </a:pPr>
            <a:r>
              <a:rPr lang="en-GB" dirty="0" err="1" smtClean="0"/>
              <a:t>tendo</a:t>
            </a:r>
            <a:r>
              <a:rPr lang="en-GB" dirty="0"/>
              <a:t>, </a:t>
            </a:r>
            <a:r>
              <a:rPr lang="en-GB" dirty="0" err="1"/>
              <a:t>inis</a:t>
            </a:r>
            <a:r>
              <a:rPr lang="en-GB" dirty="0"/>
              <a:t> m / calcaneus,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err="1" smtClean="0"/>
              <a:t>labyrinthus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m / </a:t>
            </a:r>
            <a:r>
              <a:rPr lang="en-GB" dirty="0" err="1"/>
              <a:t>osseus</a:t>
            </a:r>
            <a:r>
              <a:rPr lang="en-GB" dirty="0"/>
              <a:t>, a, </a:t>
            </a:r>
            <a:r>
              <a:rPr lang="en-GB" dirty="0" smtClean="0"/>
              <a:t>um</a:t>
            </a:r>
          </a:p>
          <a:p>
            <a:pPr marL="0" indent="0">
              <a:buNone/>
            </a:pPr>
            <a:r>
              <a:rPr lang="en-GB" dirty="0" err="1" smtClean="0"/>
              <a:t>pulmo</a:t>
            </a:r>
            <a:r>
              <a:rPr lang="en-GB" dirty="0"/>
              <a:t>, </a:t>
            </a:r>
            <a:r>
              <a:rPr lang="en-GB" dirty="0" err="1"/>
              <a:t>onis</a:t>
            </a:r>
            <a:r>
              <a:rPr lang="en-GB" dirty="0"/>
              <a:t> m / sinister, </a:t>
            </a:r>
            <a:r>
              <a:rPr lang="en-GB" dirty="0" err="1"/>
              <a:t>tra</a:t>
            </a:r>
            <a:r>
              <a:rPr lang="en-GB" dirty="0"/>
              <a:t>, </a:t>
            </a:r>
            <a:r>
              <a:rPr lang="en-GB" dirty="0" err="1" smtClean="0"/>
              <a:t>trum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ramus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m / </a:t>
            </a:r>
            <a:r>
              <a:rPr lang="en-GB" dirty="0" err="1"/>
              <a:t>communicans</a:t>
            </a:r>
            <a:r>
              <a:rPr lang="en-GB" dirty="0"/>
              <a:t>, </a:t>
            </a:r>
            <a:r>
              <a:rPr lang="en-GB" dirty="0" err="1" smtClean="0"/>
              <a:t>ntis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740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ВПРАВИ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/>
              <a:t>Перекладіть українською мовою</a:t>
            </a:r>
            <a:r>
              <a:rPr lang="en-GB" b="1" dirty="0" smtClean="0"/>
              <a:t>:</a:t>
            </a:r>
            <a:endParaRPr lang="uk-UA" dirty="0"/>
          </a:p>
          <a:p>
            <a:pPr marL="0" indent="0">
              <a:buNone/>
            </a:pPr>
            <a:r>
              <a:rPr lang="uk-UA" dirty="0" err="1"/>
              <a:t>plexus</a:t>
            </a:r>
            <a:r>
              <a:rPr lang="uk-UA" dirty="0"/>
              <a:t> </a:t>
            </a:r>
            <a:r>
              <a:rPr lang="uk-UA" dirty="0" err="1" smtClean="0"/>
              <a:t>submucōsus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crista</a:t>
            </a:r>
            <a:r>
              <a:rPr lang="uk-UA" dirty="0" smtClean="0"/>
              <a:t> </a:t>
            </a:r>
            <a:r>
              <a:rPr lang="uk-UA" dirty="0" err="1" smtClean="0"/>
              <a:t>sacralis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spatium</a:t>
            </a:r>
            <a:r>
              <a:rPr lang="uk-UA" dirty="0" smtClean="0"/>
              <a:t> </a:t>
            </a:r>
            <a:r>
              <a:rPr lang="uk-UA" dirty="0" err="1"/>
              <a:t>retropharyng</a:t>
            </a:r>
            <a:r>
              <a:rPr lang="en-US" dirty="0"/>
              <a:t>e</a:t>
            </a:r>
            <a:r>
              <a:rPr lang="uk-UA" dirty="0" err="1" smtClean="0"/>
              <a:t>um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vena</a:t>
            </a:r>
            <a:r>
              <a:rPr lang="uk-UA" dirty="0" smtClean="0"/>
              <a:t> </a:t>
            </a:r>
            <a:r>
              <a:rPr lang="uk-UA" dirty="0" err="1"/>
              <a:t>jugularis</a:t>
            </a:r>
            <a:r>
              <a:rPr lang="uk-UA" dirty="0"/>
              <a:t> </a:t>
            </a:r>
            <a:r>
              <a:rPr lang="uk-UA" dirty="0" err="1" smtClean="0"/>
              <a:t>externa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lamella</a:t>
            </a:r>
            <a:r>
              <a:rPr lang="uk-UA" dirty="0" smtClean="0"/>
              <a:t> </a:t>
            </a:r>
            <a:r>
              <a:rPr lang="uk-UA" dirty="0" err="1"/>
              <a:t>circumferentiālis</a:t>
            </a:r>
            <a:r>
              <a:rPr lang="uk-UA" dirty="0"/>
              <a:t> </a:t>
            </a:r>
            <a:r>
              <a:rPr lang="uk-UA" dirty="0" err="1" smtClean="0"/>
              <a:t>externa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processus</a:t>
            </a:r>
            <a:r>
              <a:rPr lang="uk-UA" dirty="0" smtClean="0"/>
              <a:t> </a:t>
            </a:r>
            <a:r>
              <a:rPr lang="uk-UA" dirty="0" err="1" smtClean="0"/>
              <a:t>intrajugulāris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os</a:t>
            </a:r>
            <a:r>
              <a:rPr lang="uk-UA" dirty="0" smtClean="0"/>
              <a:t> </a:t>
            </a:r>
            <a:r>
              <a:rPr lang="uk-UA" dirty="0" err="1"/>
              <a:t>frontale</a:t>
            </a:r>
            <a:r>
              <a:rPr lang="uk-UA" dirty="0"/>
              <a:t>, </a:t>
            </a:r>
            <a:r>
              <a:rPr lang="uk-UA" dirty="0" err="1"/>
              <a:t>occipitale</a:t>
            </a:r>
            <a:r>
              <a:rPr lang="uk-UA" dirty="0"/>
              <a:t>, </a:t>
            </a:r>
            <a:r>
              <a:rPr lang="uk-UA" dirty="0" err="1" smtClean="0"/>
              <a:t>parietale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glandŭla</a:t>
            </a:r>
            <a:r>
              <a:rPr lang="uk-UA" dirty="0" smtClean="0"/>
              <a:t> </a:t>
            </a:r>
            <a:r>
              <a:rPr lang="uk-UA" dirty="0" err="1"/>
              <a:t>parotideа</a:t>
            </a:r>
            <a:r>
              <a:rPr lang="uk-UA" dirty="0"/>
              <a:t> </a:t>
            </a:r>
            <a:r>
              <a:rPr lang="uk-UA" dirty="0" err="1" smtClean="0"/>
              <a:t>accessoria</a:t>
            </a:r>
            <a:endParaRPr lang="uk-UA" dirty="0" smtClean="0"/>
          </a:p>
          <a:p>
            <a:pPr marL="0" indent="0">
              <a:buNone/>
            </a:pPr>
            <a:r>
              <a:rPr lang="en-US" dirty="0" err="1" smtClean="0"/>
              <a:t>regio</a:t>
            </a:r>
            <a:r>
              <a:rPr lang="en-US" dirty="0" smtClean="0"/>
              <a:t> </a:t>
            </a:r>
            <a:r>
              <a:rPr lang="en-US" dirty="0" err="1" smtClean="0"/>
              <a:t>calcanea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impressio</a:t>
            </a:r>
            <a:r>
              <a:rPr lang="uk-UA" dirty="0" smtClean="0"/>
              <a:t> </a:t>
            </a:r>
            <a:r>
              <a:rPr lang="uk-UA" dirty="0" err="1" smtClean="0"/>
              <a:t>suprarenālis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dens</a:t>
            </a:r>
            <a:r>
              <a:rPr lang="uk-UA" dirty="0" smtClean="0"/>
              <a:t> </a:t>
            </a:r>
            <a:r>
              <a:rPr lang="uk-UA" dirty="0" err="1"/>
              <a:t>molaris</a:t>
            </a:r>
            <a:r>
              <a:rPr lang="uk-UA" dirty="0"/>
              <a:t>, </a:t>
            </a:r>
            <a:r>
              <a:rPr lang="uk-UA" dirty="0" err="1"/>
              <a:t>praemolaris</a:t>
            </a:r>
            <a:r>
              <a:rPr lang="uk-UA" dirty="0"/>
              <a:t>, </a:t>
            </a:r>
            <a:r>
              <a:rPr lang="uk-UA" dirty="0" err="1"/>
              <a:t>incisivus</a:t>
            </a:r>
            <a:r>
              <a:rPr lang="uk-UA" dirty="0"/>
              <a:t>, </a:t>
            </a:r>
            <a:r>
              <a:rPr lang="uk-UA" dirty="0" err="1"/>
              <a:t>caninus</a:t>
            </a:r>
            <a:r>
              <a:rPr lang="uk-UA" dirty="0"/>
              <a:t>, </a:t>
            </a:r>
            <a:r>
              <a:rPr lang="uk-UA" dirty="0" err="1" smtClean="0"/>
              <a:t>serotinus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6744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ВПРАВИ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 smtClean="0"/>
              <a:t>Перекладіть українською мовою</a:t>
            </a:r>
            <a:r>
              <a:rPr lang="en-GB" b="1" dirty="0" smtClean="0"/>
              <a:t>:</a:t>
            </a:r>
            <a:endParaRPr lang="uk-UA" dirty="0"/>
          </a:p>
          <a:p>
            <a:pPr marL="0" indent="0">
              <a:buNone/>
            </a:pPr>
            <a:r>
              <a:rPr lang="en-US" smtClean="0"/>
              <a:t>flexura</a:t>
            </a:r>
            <a:r>
              <a:rPr lang="uk-UA" dirty="0" smtClean="0"/>
              <a:t> </a:t>
            </a:r>
            <a:r>
              <a:rPr lang="uk-UA" dirty="0" err="1"/>
              <a:t>mesencephalĭc</a:t>
            </a:r>
            <a:r>
              <a:rPr lang="en-US" dirty="0" smtClean="0"/>
              <a:t>a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ligamentum</a:t>
            </a:r>
            <a:r>
              <a:rPr lang="uk-UA" dirty="0" smtClean="0"/>
              <a:t> </a:t>
            </a:r>
            <a:r>
              <a:rPr lang="uk-UA" dirty="0" err="1"/>
              <a:t>metacarpale</a:t>
            </a:r>
            <a:r>
              <a:rPr lang="uk-UA" dirty="0"/>
              <a:t> </a:t>
            </a:r>
            <a:r>
              <a:rPr lang="uk-UA" dirty="0" err="1" smtClean="0"/>
              <a:t>interosseum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adhesio</a:t>
            </a:r>
            <a:r>
              <a:rPr lang="uk-UA" dirty="0" smtClean="0"/>
              <a:t> </a:t>
            </a:r>
            <a:r>
              <a:rPr lang="uk-UA" dirty="0" err="1" smtClean="0"/>
              <a:t>interthalamĭca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eminentia</a:t>
            </a:r>
            <a:r>
              <a:rPr lang="uk-UA" dirty="0" smtClean="0"/>
              <a:t> </a:t>
            </a:r>
            <a:r>
              <a:rPr lang="uk-UA" dirty="0" err="1" smtClean="0"/>
              <a:t>collaterālis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plexus</a:t>
            </a:r>
            <a:r>
              <a:rPr lang="uk-UA" dirty="0" smtClean="0"/>
              <a:t> </a:t>
            </a:r>
            <a:r>
              <a:rPr lang="uk-UA" dirty="0" err="1"/>
              <a:t>venosus</a:t>
            </a:r>
            <a:r>
              <a:rPr lang="uk-UA" dirty="0"/>
              <a:t> </a:t>
            </a:r>
            <a:r>
              <a:rPr lang="uk-UA" dirty="0" err="1"/>
              <a:t>thyroideus</a:t>
            </a:r>
            <a:r>
              <a:rPr lang="uk-UA" dirty="0"/>
              <a:t> </a:t>
            </a:r>
            <a:r>
              <a:rPr lang="uk-UA" dirty="0" err="1" smtClean="0"/>
              <a:t>impar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mesocōlon</a:t>
            </a:r>
            <a:r>
              <a:rPr lang="uk-UA" dirty="0" smtClean="0"/>
              <a:t> </a:t>
            </a:r>
            <a:r>
              <a:rPr lang="uk-UA" dirty="0" err="1" smtClean="0"/>
              <a:t>transversum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vena</a:t>
            </a:r>
            <a:r>
              <a:rPr lang="uk-UA" dirty="0" smtClean="0"/>
              <a:t> </a:t>
            </a:r>
            <a:r>
              <a:rPr lang="uk-UA" dirty="0" err="1" smtClean="0"/>
              <a:t>retromandibulāris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circumferentia</a:t>
            </a:r>
            <a:r>
              <a:rPr lang="uk-UA" dirty="0" smtClean="0"/>
              <a:t> </a:t>
            </a:r>
            <a:r>
              <a:rPr lang="uk-UA" dirty="0" err="1" smtClean="0"/>
              <a:t>articulāris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appendix </a:t>
            </a:r>
            <a:r>
              <a:rPr lang="en-US" dirty="0" err="1" smtClean="0"/>
              <a:t>vermiformis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musculus</a:t>
            </a:r>
            <a:r>
              <a:rPr lang="uk-UA" dirty="0" smtClean="0"/>
              <a:t> </a:t>
            </a:r>
            <a:r>
              <a:rPr lang="uk-UA" dirty="0" err="1" smtClean="0"/>
              <a:t>orbiculāris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trigōnum</a:t>
            </a:r>
            <a:r>
              <a:rPr lang="uk-UA" dirty="0" smtClean="0"/>
              <a:t> </a:t>
            </a:r>
            <a:r>
              <a:rPr lang="uk-UA" dirty="0" err="1"/>
              <a:t>cervicāle</a:t>
            </a:r>
            <a:r>
              <a:rPr lang="uk-UA" dirty="0"/>
              <a:t> </a:t>
            </a:r>
            <a:r>
              <a:rPr lang="uk-UA" dirty="0" err="1" smtClean="0"/>
              <a:t>anterius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nervus</a:t>
            </a:r>
            <a:r>
              <a:rPr lang="uk-UA" dirty="0" smtClean="0"/>
              <a:t> </a:t>
            </a:r>
            <a:r>
              <a:rPr lang="uk-UA" dirty="0" err="1"/>
              <a:t>communicans</a:t>
            </a:r>
            <a:r>
              <a:rPr lang="uk-UA" dirty="0"/>
              <a:t> </a:t>
            </a:r>
            <a:r>
              <a:rPr lang="uk-UA" dirty="0" err="1" smtClean="0"/>
              <a:t>fibularis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94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33400"/>
            <a:ext cx="8784976" cy="1599456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ПРИКМЕТНИКИ ПЕРШОЇ ГРУПИ</a:t>
            </a:r>
            <a:r>
              <a:rPr lang="en-US" sz="3200" dirty="0" smtClean="0"/>
              <a:t>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uk-UA" sz="3200" dirty="0" smtClean="0"/>
              <a:t>ПРИКМЕТНИКИ 1-2 ВІДМІН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840088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Мають різні форми для чоловічого, жіночого та середнього родів</a:t>
            </a:r>
            <a:r>
              <a:rPr lang="en-US" dirty="0" smtClean="0"/>
              <a:t>:</a:t>
            </a:r>
            <a:endParaRPr lang="uk-UA" dirty="0"/>
          </a:p>
          <a:p>
            <a:pPr marL="0" indent="0" algn="just">
              <a:buNone/>
            </a:pPr>
            <a:r>
              <a:rPr lang="en-US" dirty="0" smtClean="0"/>
              <a:t>	</a:t>
            </a:r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	masculinum </a:t>
            </a:r>
            <a:r>
              <a:rPr lang="en-US" dirty="0"/>
              <a:t>– </a:t>
            </a:r>
            <a:r>
              <a:rPr lang="en-US" dirty="0" smtClean="0"/>
              <a:t>	</a:t>
            </a:r>
            <a:r>
              <a:rPr lang="en-US" b="1" dirty="0" smtClean="0"/>
              <a:t>-</a:t>
            </a:r>
            <a:r>
              <a:rPr lang="en-US" b="1" dirty="0"/>
              <a:t>us, -</a:t>
            </a:r>
            <a:r>
              <a:rPr lang="en-US" b="1" dirty="0" err="1" smtClean="0"/>
              <a:t>er</a:t>
            </a:r>
            <a:r>
              <a:rPr lang="en-US" b="1" dirty="0" smtClean="0"/>
              <a:t> </a:t>
            </a:r>
            <a:endParaRPr lang="uk-UA" dirty="0" smtClean="0"/>
          </a:p>
          <a:p>
            <a:pPr marL="0" indent="0" algn="just">
              <a:buNone/>
            </a:pPr>
            <a:r>
              <a:rPr lang="en-US" dirty="0" smtClean="0"/>
              <a:t>		</a:t>
            </a:r>
            <a:r>
              <a:rPr lang="en-US" dirty="0" err="1" smtClean="0"/>
              <a:t>femininum</a:t>
            </a:r>
            <a:r>
              <a:rPr lang="en-US" dirty="0" smtClean="0"/>
              <a:t> – 		</a:t>
            </a:r>
            <a:r>
              <a:rPr lang="en-US" b="1" dirty="0" smtClean="0"/>
              <a:t>-a</a:t>
            </a:r>
            <a:endParaRPr lang="uk-UA" dirty="0" smtClean="0"/>
          </a:p>
          <a:p>
            <a:pPr marL="0" indent="0" algn="just">
              <a:buNone/>
            </a:pPr>
            <a:r>
              <a:rPr lang="en-US" dirty="0" smtClean="0"/>
              <a:t>		</a:t>
            </a:r>
            <a:r>
              <a:rPr lang="en-US" dirty="0" err="1" smtClean="0"/>
              <a:t>neutrum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		</a:t>
            </a:r>
            <a:r>
              <a:rPr lang="en-US" b="1" dirty="0" smtClean="0"/>
              <a:t>-um</a:t>
            </a:r>
            <a:endParaRPr lang="en-US" dirty="0" smtClean="0"/>
          </a:p>
          <a:p>
            <a:pPr marL="0" indent="0" algn="just">
              <a:buNone/>
            </a:pPr>
            <a:endParaRPr lang="uk-UA" b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017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434414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Відмінюються за зразком іменників 1 та 2 відмін, а саме:</a:t>
            </a:r>
            <a:endParaRPr lang="en-US" dirty="0" smtClean="0"/>
          </a:p>
          <a:p>
            <a:pPr marL="722313" indent="0" algn="just">
              <a:buFont typeface="Wingdings" panose="05000000000000000000" pitchFamily="2" charset="2"/>
              <a:buChar char="§"/>
            </a:pPr>
            <a:r>
              <a:rPr lang="en-US" dirty="0" smtClean="0"/>
              <a:t>	masculinum </a:t>
            </a:r>
            <a:r>
              <a:rPr lang="en-US" dirty="0"/>
              <a:t>– </a:t>
            </a:r>
            <a:r>
              <a:rPr lang="en-US" b="1" dirty="0" smtClean="0"/>
              <a:t>-</a:t>
            </a:r>
            <a:r>
              <a:rPr lang="en-US" b="1" dirty="0"/>
              <a:t>us, -</a:t>
            </a:r>
            <a:r>
              <a:rPr lang="en-US" b="1" dirty="0" err="1" smtClean="0"/>
              <a:t>er</a:t>
            </a:r>
            <a:r>
              <a:rPr lang="en-US" b="1" dirty="0" smtClean="0"/>
              <a:t> </a:t>
            </a:r>
            <a:r>
              <a:rPr lang="uk-UA" dirty="0" smtClean="0"/>
              <a:t>– за зразком іменників чоловічого роду 2 відміни</a:t>
            </a:r>
            <a:endParaRPr lang="uk-UA" dirty="0"/>
          </a:p>
          <a:p>
            <a:pPr marL="722313" indent="0" algn="just">
              <a:buFont typeface="Wingdings" panose="05000000000000000000" pitchFamily="2" charset="2"/>
              <a:buChar char="§"/>
            </a:pPr>
            <a:r>
              <a:rPr lang="en-US" dirty="0" smtClean="0"/>
              <a:t>	</a:t>
            </a:r>
            <a:r>
              <a:rPr lang="en-US" dirty="0" err="1" smtClean="0"/>
              <a:t>femininum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b="1" dirty="0" smtClean="0"/>
              <a:t>-a </a:t>
            </a:r>
            <a:r>
              <a:rPr lang="uk-UA" dirty="0"/>
              <a:t>– за зразком іменників </a:t>
            </a:r>
            <a:r>
              <a:rPr lang="uk-UA" dirty="0" smtClean="0"/>
              <a:t>жіночого роду 1 </a:t>
            </a:r>
            <a:r>
              <a:rPr lang="uk-UA" dirty="0"/>
              <a:t>відміни</a:t>
            </a:r>
          </a:p>
          <a:p>
            <a:pPr marL="722313" indent="0" algn="just">
              <a:buFont typeface="Wingdings" panose="05000000000000000000" pitchFamily="2" charset="2"/>
              <a:buChar char="§"/>
            </a:pPr>
            <a:r>
              <a:rPr lang="en-US" dirty="0" smtClean="0"/>
              <a:t>	</a:t>
            </a:r>
            <a:r>
              <a:rPr lang="en-US" dirty="0" err="1" smtClean="0"/>
              <a:t>neutrum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b="1" dirty="0" smtClean="0"/>
              <a:t>-um </a:t>
            </a:r>
            <a:r>
              <a:rPr lang="uk-UA" dirty="0"/>
              <a:t>– за зразком іменників </a:t>
            </a:r>
            <a:r>
              <a:rPr lang="uk-UA" dirty="0" smtClean="0"/>
              <a:t>середнього роду </a:t>
            </a:r>
            <a:r>
              <a:rPr lang="uk-UA" dirty="0"/>
              <a:t>2 відміни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i="1" dirty="0" smtClean="0"/>
              <a:t>Masculinum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i="1" dirty="0" err="1" smtClean="0"/>
              <a:t>Femininum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i="1" dirty="0" err="1" smtClean="0"/>
              <a:t>Neutrum</a:t>
            </a:r>
            <a:endParaRPr lang="uk-UA" i="1" dirty="0"/>
          </a:p>
          <a:p>
            <a:r>
              <a:rPr lang="en-US" i="1" dirty="0" err="1" smtClean="0"/>
              <a:t>Nominativus</a:t>
            </a: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long</a:t>
            </a:r>
            <a:r>
              <a:rPr lang="en-US" b="1" dirty="0" smtClean="0"/>
              <a:t>us</a:t>
            </a: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long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en-US" dirty="0"/>
              <a:t>			</a:t>
            </a:r>
            <a:r>
              <a:rPr lang="en-US" dirty="0" err="1"/>
              <a:t>long</a:t>
            </a:r>
            <a:r>
              <a:rPr lang="en-US" b="1" dirty="0" err="1"/>
              <a:t>um</a:t>
            </a:r>
            <a:endParaRPr lang="uk-UA" b="1" dirty="0"/>
          </a:p>
          <a:p>
            <a:r>
              <a:rPr lang="en-US" i="1" dirty="0" err="1" smtClean="0"/>
              <a:t>Genitivus</a:t>
            </a: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long</a:t>
            </a:r>
            <a:r>
              <a:rPr lang="en-US" b="1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dirty="0" err="1" smtClean="0"/>
              <a:t>long</a:t>
            </a:r>
            <a:r>
              <a:rPr lang="en-US" b="1" dirty="0" err="1" smtClean="0"/>
              <a:t>ae</a:t>
            </a:r>
            <a:r>
              <a:rPr lang="en-US" dirty="0" smtClean="0"/>
              <a:t> </a:t>
            </a:r>
            <a:r>
              <a:rPr lang="en-US" dirty="0"/>
              <a:t>		</a:t>
            </a:r>
            <a:r>
              <a:rPr lang="en-US" dirty="0" err="1" smtClean="0"/>
              <a:t>long</a:t>
            </a:r>
            <a:r>
              <a:rPr lang="en-US" b="1" dirty="0" err="1" smtClean="0"/>
              <a:t>i</a:t>
            </a:r>
            <a:endParaRPr lang="uk-UA" b="1" dirty="0"/>
          </a:p>
          <a:p>
            <a:pPr marL="0" indent="0" algn="just">
              <a:buNone/>
            </a:pPr>
            <a:endParaRPr lang="uk-UA" b="1" dirty="0"/>
          </a:p>
          <a:p>
            <a:endParaRPr lang="uk-UA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512" y="533400"/>
            <a:ext cx="8784976" cy="1599456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ПРИКМЕТНИКИ ПЕРШОЇ ГРУПИ</a:t>
            </a:r>
            <a:r>
              <a:rPr lang="en-US" sz="3200" dirty="0" smtClean="0"/>
              <a:t>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uk-UA" sz="3200" dirty="0" smtClean="0"/>
              <a:t>ПРИКМЕТНИКИ 1-2 ВІДМІН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22318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200128"/>
          </a:xfrm>
        </p:spPr>
        <p:txBody>
          <a:bodyPr>
            <a:normAutofit/>
          </a:bodyPr>
          <a:lstStyle/>
          <a:p>
            <a:r>
              <a:rPr lang="uk-UA" dirty="0" smtClean="0"/>
              <a:t>Словникова форма складається з</a:t>
            </a:r>
            <a:r>
              <a:rPr lang="en-US" dirty="0" smtClean="0"/>
              <a:t>:</a:t>
            </a:r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r>
              <a:rPr lang="uk-UA" dirty="0" smtClean="0"/>
              <a:t>	</a:t>
            </a: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uk-UA" dirty="0" smtClean="0"/>
              <a:t>Форма </a:t>
            </a:r>
            <a:r>
              <a:rPr lang="en-US" dirty="0" smtClean="0"/>
              <a:t>nom. sing. </a:t>
            </a:r>
            <a:r>
              <a:rPr lang="uk-UA" dirty="0" smtClean="0"/>
              <a:t>чоловічого роду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uk-UA" dirty="0" smtClean="0"/>
              <a:t>-</a:t>
            </a:r>
            <a:r>
              <a:rPr lang="en-US" dirty="0" smtClean="0"/>
              <a:t>us, -</a:t>
            </a:r>
            <a:r>
              <a:rPr lang="en-US" dirty="0" err="1" smtClean="0"/>
              <a:t>er</a:t>
            </a:r>
            <a:r>
              <a:rPr lang="en-US" dirty="0" smtClean="0"/>
              <a:t>);</a:t>
            </a:r>
            <a:endParaRPr lang="uk-UA" dirty="0"/>
          </a:p>
          <a:p>
            <a:pPr marL="0" indent="0">
              <a:buNone/>
            </a:pPr>
            <a:r>
              <a:rPr lang="uk-UA" dirty="0" smtClean="0"/>
              <a:t>	</a:t>
            </a: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uk-UA" dirty="0" smtClean="0"/>
              <a:t>закінчення </a:t>
            </a:r>
            <a:r>
              <a:rPr lang="en-US" dirty="0" smtClean="0"/>
              <a:t>nom</a:t>
            </a:r>
            <a:r>
              <a:rPr lang="en-US" dirty="0"/>
              <a:t>. sing. </a:t>
            </a:r>
            <a:r>
              <a:rPr lang="uk-UA" dirty="0" smtClean="0"/>
              <a:t>жіночого роду</a:t>
            </a:r>
            <a:r>
              <a:rPr lang="en-US" dirty="0" smtClean="0"/>
              <a:t> </a:t>
            </a:r>
            <a:r>
              <a:rPr lang="en-US" dirty="0"/>
              <a:t>(-</a:t>
            </a:r>
            <a:r>
              <a:rPr lang="en-US" dirty="0" smtClean="0"/>
              <a:t>a);</a:t>
            </a:r>
            <a:endParaRPr lang="uk-UA" dirty="0"/>
          </a:p>
          <a:p>
            <a:pPr marL="0" indent="0">
              <a:buNone/>
            </a:pPr>
            <a:r>
              <a:rPr lang="uk-UA" dirty="0" smtClean="0"/>
              <a:t>	</a:t>
            </a: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uk-UA" dirty="0"/>
              <a:t>закінчення </a:t>
            </a:r>
            <a:r>
              <a:rPr lang="en-US" dirty="0"/>
              <a:t>nom. sing. </a:t>
            </a:r>
            <a:r>
              <a:rPr lang="uk-UA" dirty="0" smtClean="0"/>
              <a:t>середнього роду</a:t>
            </a:r>
            <a:r>
              <a:rPr lang="en-US" dirty="0" smtClean="0"/>
              <a:t> </a:t>
            </a:r>
            <a:r>
              <a:rPr lang="en-US" dirty="0"/>
              <a:t>(-</a:t>
            </a:r>
            <a:r>
              <a:rPr lang="en-US" dirty="0" smtClean="0"/>
              <a:t>um).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 algn="ctr">
              <a:buNone/>
            </a:pPr>
            <a:r>
              <a:rPr lang="en-US" b="1" dirty="0" err="1"/>
              <a:t>massetericus</a:t>
            </a:r>
            <a:r>
              <a:rPr lang="en-US" b="1" dirty="0"/>
              <a:t>, a, </a:t>
            </a:r>
            <a:r>
              <a:rPr lang="en-US" b="1" dirty="0" smtClean="0"/>
              <a:t>um</a:t>
            </a:r>
            <a:r>
              <a:rPr lang="uk-UA" b="1" dirty="0" smtClean="0"/>
              <a:t> </a:t>
            </a:r>
            <a:r>
              <a:rPr lang="uk-UA" b="1" i="1" dirty="0" smtClean="0"/>
              <a:t>жувальний</a:t>
            </a:r>
            <a:endParaRPr lang="uk-UA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512" y="533400"/>
            <a:ext cx="8784976" cy="1599456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ПРИКМЕТНИКИ ПЕРШОЇ ГРУПИ</a:t>
            </a:r>
            <a:r>
              <a:rPr lang="en-US" sz="3200" dirty="0" smtClean="0"/>
              <a:t>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uk-UA" sz="3200" dirty="0" smtClean="0"/>
              <a:t>ПРИКМЕТНИКИ 1-2 ВІДМІН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60424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208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uk-UA" dirty="0"/>
          </a:p>
          <a:p>
            <a:r>
              <a:rPr lang="en-US" dirty="0" err="1" smtClean="0"/>
              <a:t>bifidus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роздвоєний</a:t>
            </a:r>
            <a:r>
              <a:rPr lang="en-US" dirty="0" smtClean="0"/>
              <a:t>), </a:t>
            </a:r>
            <a:r>
              <a:rPr lang="uk-UA" dirty="0" smtClean="0"/>
              <a:t>	</a:t>
            </a:r>
            <a:r>
              <a:rPr lang="en-US" dirty="0" err="1" smtClean="0"/>
              <a:t>caninus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собачий</a:t>
            </a:r>
            <a:r>
              <a:rPr lang="en-US" dirty="0" smtClean="0"/>
              <a:t>), </a:t>
            </a:r>
            <a:endParaRPr lang="uk-UA" dirty="0" smtClean="0"/>
          </a:p>
          <a:p>
            <a:r>
              <a:rPr lang="en-US" dirty="0" err="1" smtClean="0"/>
              <a:t>lacteus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молочний</a:t>
            </a:r>
            <a:r>
              <a:rPr lang="en-US" dirty="0" smtClean="0"/>
              <a:t>),</a:t>
            </a:r>
            <a:r>
              <a:rPr lang="uk-UA" dirty="0" smtClean="0"/>
              <a:t>	</a:t>
            </a:r>
            <a:r>
              <a:rPr lang="en-US" dirty="0" err="1" smtClean="0"/>
              <a:t>cavus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порожнистий</a:t>
            </a:r>
            <a:r>
              <a:rPr lang="en-US" dirty="0" smtClean="0"/>
              <a:t>),</a:t>
            </a:r>
            <a:endParaRPr lang="uk-UA" dirty="0" smtClean="0"/>
          </a:p>
          <a:p>
            <a:r>
              <a:rPr lang="en-US" dirty="0" err="1" smtClean="0"/>
              <a:t>deciduus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випадний</a:t>
            </a:r>
            <a:r>
              <a:rPr lang="en-US" dirty="0" smtClean="0"/>
              <a:t>), </a:t>
            </a:r>
            <a:r>
              <a:rPr lang="en-US" dirty="0"/>
              <a:t>	</a:t>
            </a:r>
            <a:r>
              <a:rPr lang="en-US" dirty="0" err="1" smtClean="0"/>
              <a:t>durus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твердий</a:t>
            </a:r>
            <a:r>
              <a:rPr lang="en-US" dirty="0" smtClean="0"/>
              <a:t>), </a:t>
            </a:r>
            <a:endParaRPr lang="uk-UA" dirty="0"/>
          </a:p>
          <a:p>
            <a:r>
              <a:rPr lang="en-US" dirty="0" err="1"/>
              <a:t>enameleus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емалевий</a:t>
            </a:r>
            <a:r>
              <a:rPr lang="en-US" dirty="0" smtClean="0"/>
              <a:t>), </a:t>
            </a:r>
            <a:r>
              <a:rPr lang="en-US" dirty="0"/>
              <a:t>	</a:t>
            </a:r>
            <a:r>
              <a:rPr lang="en-US" dirty="0" err="1" smtClean="0"/>
              <a:t>incisivus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різцевий</a:t>
            </a:r>
            <a:r>
              <a:rPr lang="en-US" dirty="0" smtClean="0"/>
              <a:t>),</a:t>
            </a:r>
            <a:endParaRPr lang="uk-UA" dirty="0" smtClean="0"/>
          </a:p>
          <a:p>
            <a:r>
              <a:rPr lang="en-US" dirty="0" smtClean="0"/>
              <a:t>internus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внутрішній</a:t>
            </a:r>
            <a:r>
              <a:rPr lang="en-US" dirty="0" smtClean="0"/>
              <a:t>),</a:t>
            </a:r>
            <a:r>
              <a:rPr lang="uk-UA" dirty="0" smtClean="0"/>
              <a:t>	</a:t>
            </a:r>
            <a:r>
              <a:rPr lang="en-US" dirty="0" err="1"/>
              <a:t>clavatus</a:t>
            </a:r>
            <a:r>
              <a:rPr lang="en-US" dirty="0"/>
              <a:t>, a, um (</a:t>
            </a:r>
            <a:r>
              <a:rPr lang="uk-UA" dirty="0"/>
              <a:t>штифтовий</a:t>
            </a:r>
            <a:r>
              <a:rPr lang="en-US" dirty="0"/>
              <a:t>),</a:t>
            </a:r>
            <a:endParaRPr lang="uk-UA" dirty="0" smtClean="0"/>
          </a:p>
          <a:p>
            <a:r>
              <a:rPr lang="en-US" dirty="0" err="1" smtClean="0"/>
              <a:t>hypoglossus</a:t>
            </a:r>
            <a:r>
              <a:rPr lang="en-US" dirty="0"/>
              <a:t>, a, um </a:t>
            </a:r>
            <a:r>
              <a:rPr lang="en-US" dirty="0" smtClean="0"/>
              <a:t>(</a:t>
            </a:r>
            <a:r>
              <a:rPr lang="uk-UA" dirty="0" smtClean="0"/>
              <a:t>під</a:t>
            </a:r>
            <a:r>
              <a:rPr lang="en-US" dirty="0" smtClean="0"/>
              <a:t>’</a:t>
            </a:r>
            <a:r>
              <a:rPr lang="uk-UA" dirty="0" smtClean="0"/>
              <a:t>язиковий</a:t>
            </a:r>
            <a:r>
              <a:rPr lang="en-US" dirty="0" smtClean="0"/>
              <a:t>), </a:t>
            </a:r>
            <a:endParaRPr lang="en-US" dirty="0" smtClean="0"/>
          </a:p>
          <a:p>
            <a:r>
              <a:rPr lang="en-US" dirty="0" err="1" smtClean="0"/>
              <a:t>cavernosus</a:t>
            </a:r>
            <a:r>
              <a:rPr lang="en-US" dirty="0"/>
              <a:t>, a, um (</a:t>
            </a:r>
            <a:r>
              <a:rPr lang="uk-UA" dirty="0"/>
              <a:t>печеристий</a:t>
            </a:r>
            <a:r>
              <a:rPr lang="en-US" dirty="0"/>
              <a:t>),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068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 smtClean="0"/>
              <a:t>Основа прикметників першої групи визначається шляхом відкидання закінчення від форми </a:t>
            </a:r>
            <a:r>
              <a:rPr lang="en-US" sz="2800" dirty="0" smtClean="0"/>
              <a:t>nom. sing.:</a:t>
            </a:r>
            <a:endParaRPr lang="en-US" sz="2800" dirty="0" smtClean="0"/>
          </a:p>
          <a:p>
            <a:pPr marL="0" indent="0">
              <a:buNone/>
            </a:pPr>
            <a:endParaRPr lang="uk-UA" sz="2800" dirty="0"/>
          </a:p>
          <a:p>
            <a:r>
              <a:rPr lang="en-US" sz="2800" dirty="0" smtClean="0"/>
              <a:t>long</a:t>
            </a:r>
            <a:r>
              <a:rPr lang="en-US" sz="2800" b="1" dirty="0" smtClean="0"/>
              <a:t>us</a:t>
            </a:r>
            <a:r>
              <a:rPr lang="en-US" sz="2800" dirty="0" smtClean="0"/>
              <a:t> </a:t>
            </a:r>
            <a:r>
              <a:rPr lang="en-US" sz="2800" dirty="0"/>
              <a:t>			</a:t>
            </a:r>
            <a:r>
              <a:rPr lang="uk-UA" sz="2800" dirty="0" smtClean="0"/>
              <a:t>основа</a:t>
            </a:r>
            <a:r>
              <a:rPr lang="en-US" sz="2800" dirty="0" smtClean="0"/>
              <a:t>: </a:t>
            </a:r>
            <a:r>
              <a:rPr lang="en-US" sz="2800" dirty="0"/>
              <a:t>		long-</a:t>
            </a:r>
            <a:endParaRPr lang="uk-UA" sz="2800" dirty="0"/>
          </a:p>
          <a:p>
            <a:r>
              <a:rPr lang="en-US" sz="2800" dirty="0" err="1" smtClean="0"/>
              <a:t>transvers</a:t>
            </a:r>
            <a:r>
              <a:rPr lang="en-US" sz="2800" b="1" dirty="0" err="1" smtClean="0"/>
              <a:t>um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uk-UA" sz="2800" dirty="0" smtClean="0"/>
              <a:t>основа:</a:t>
            </a:r>
            <a:r>
              <a:rPr lang="en-US" sz="2800" dirty="0"/>
              <a:t>	</a:t>
            </a:r>
            <a:r>
              <a:rPr lang="en-US" sz="2800" dirty="0" smtClean="0"/>
              <a:t>	transvers-</a:t>
            </a:r>
            <a:endParaRPr lang="uk-UA" sz="2800" dirty="0"/>
          </a:p>
          <a:p>
            <a:r>
              <a:rPr lang="en-US" sz="2800" dirty="0" smtClean="0"/>
              <a:t>extern</a:t>
            </a:r>
            <a:r>
              <a:rPr lang="en-US" sz="2800" b="1" dirty="0" smtClean="0"/>
              <a:t>a</a:t>
            </a:r>
            <a:r>
              <a:rPr lang="en-US" sz="2800" dirty="0" smtClean="0"/>
              <a:t> </a:t>
            </a:r>
            <a:r>
              <a:rPr lang="en-US" sz="2800" dirty="0"/>
              <a:t>			</a:t>
            </a:r>
            <a:r>
              <a:rPr lang="uk-UA" sz="2800" dirty="0" smtClean="0"/>
              <a:t>основа</a:t>
            </a:r>
            <a:r>
              <a:rPr lang="en-US" sz="2800" dirty="0" smtClean="0"/>
              <a:t>: </a:t>
            </a:r>
            <a:r>
              <a:rPr lang="en-US" sz="2800" dirty="0"/>
              <a:t>		extern-</a:t>
            </a:r>
            <a:endParaRPr lang="uk-UA" sz="2800" dirty="0"/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04598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Прикметники, які закінчуються на</a:t>
            </a:r>
            <a:r>
              <a:rPr lang="en-US" dirty="0" smtClean="0"/>
              <a:t> </a:t>
            </a:r>
            <a:r>
              <a:rPr lang="en-US" dirty="0"/>
              <a:t>-</a:t>
            </a:r>
            <a:r>
              <a:rPr lang="en-US" dirty="0" err="1"/>
              <a:t>er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876800"/>
          </a:xfrm>
        </p:spPr>
        <p:txBody>
          <a:bodyPr>
            <a:normAutofit/>
          </a:bodyPr>
          <a:lstStyle/>
          <a:p>
            <a:pPr lvl="7" algn="just"/>
            <a:r>
              <a:rPr lang="en-US" sz="3600" b="1" dirty="0" err="1" smtClean="0"/>
              <a:t>dexter</a:t>
            </a:r>
            <a:r>
              <a:rPr lang="en-US" sz="3600" dirty="0" smtClean="0"/>
              <a:t> </a:t>
            </a:r>
            <a:r>
              <a:rPr lang="en-US" sz="3600" dirty="0"/>
              <a:t>	</a:t>
            </a:r>
            <a:r>
              <a:rPr lang="en-US" sz="3600" dirty="0" smtClean="0"/>
              <a:t>		</a:t>
            </a:r>
            <a:r>
              <a:rPr lang="uk-UA" sz="3600" dirty="0" smtClean="0"/>
              <a:t>правий</a:t>
            </a:r>
            <a:endParaRPr lang="uk-UA" sz="3600" dirty="0"/>
          </a:p>
          <a:p>
            <a:pPr lvl="7" algn="just"/>
            <a:r>
              <a:rPr lang="en-US" sz="3600" b="1" dirty="0" smtClean="0"/>
              <a:t>sinister</a:t>
            </a:r>
            <a:r>
              <a:rPr lang="en-US" sz="3600" dirty="0" smtClean="0"/>
              <a:t> </a:t>
            </a:r>
            <a:r>
              <a:rPr lang="en-US" sz="3600" dirty="0"/>
              <a:t>	</a:t>
            </a:r>
            <a:r>
              <a:rPr lang="en-US" sz="3600" dirty="0" smtClean="0"/>
              <a:t>		</a:t>
            </a:r>
            <a:r>
              <a:rPr lang="uk-UA" sz="3600" dirty="0" smtClean="0"/>
              <a:t>лівий</a:t>
            </a:r>
            <a:endParaRPr lang="uk-UA" sz="3600" dirty="0"/>
          </a:p>
          <a:p>
            <a:pPr lvl="7" algn="just"/>
            <a:r>
              <a:rPr lang="en-US" sz="3600" b="1" dirty="0" err="1" smtClean="0"/>
              <a:t>ruber</a:t>
            </a:r>
            <a:r>
              <a:rPr lang="en-US" sz="3600" dirty="0" smtClean="0"/>
              <a:t> </a:t>
            </a:r>
            <a:r>
              <a:rPr lang="en-US" sz="3600" dirty="0"/>
              <a:t>	</a:t>
            </a:r>
            <a:r>
              <a:rPr lang="en-US" sz="3600" dirty="0" smtClean="0"/>
              <a:t>		</a:t>
            </a:r>
            <a:r>
              <a:rPr lang="uk-UA" sz="3600" dirty="0" smtClean="0"/>
              <a:t>червоний</a:t>
            </a:r>
            <a:endParaRPr lang="en-US" sz="3600" dirty="0" smtClean="0"/>
          </a:p>
          <a:p>
            <a:pPr lvl="7" algn="just"/>
            <a:r>
              <a:rPr lang="en-US" sz="3600" b="1" dirty="0" err="1" smtClean="0"/>
              <a:t>niger</a:t>
            </a:r>
            <a:r>
              <a:rPr lang="en-US" sz="3600" dirty="0" smtClean="0"/>
              <a:t> 			</a:t>
            </a:r>
            <a:r>
              <a:rPr lang="uk-UA" sz="3600" dirty="0" smtClean="0"/>
              <a:t>чорний</a:t>
            </a:r>
            <a:endParaRPr lang="en-US" sz="3600" dirty="0"/>
          </a:p>
          <a:p>
            <a:pPr lvl="7" algn="just"/>
            <a:r>
              <a:rPr lang="en-US" sz="3600" b="1" dirty="0" err="1" smtClean="0"/>
              <a:t>sacer</a:t>
            </a:r>
            <a:r>
              <a:rPr lang="en-US" sz="3600" dirty="0" smtClean="0"/>
              <a:t> 			</a:t>
            </a:r>
            <a:r>
              <a:rPr lang="uk-UA" sz="3600" dirty="0" smtClean="0"/>
              <a:t>крижовий</a:t>
            </a:r>
            <a:endParaRPr lang="uk-UA" sz="3600" dirty="0" smtClean="0"/>
          </a:p>
          <a:p>
            <a:pPr lvl="7" algn="just"/>
            <a:r>
              <a:rPr lang="en-US" sz="3600" b="1" dirty="0" smtClean="0"/>
              <a:t>asper</a:t>
            </a:r>
            <a:r>
              <a:rPr lang="en-US" sz="3600" dirty="0" smtClean="0"/>
              <a:t> 			</a:t>
            </a:r>
            <a:r>
              <a:rPr lang="uk-UA" sz="3600" dirty="0" smtClean="0"/>
              <a:t>гострий</a:t>
            </a:r>
            <a:endParaRPr lang="en-US" sz="3600" dirty="0" smtClean="0"/>
          </a:p>
          <a:p>
            <a:pPr lvl="7" algn="just"/>
            <a:r>
              <a:rPr lang="en-US" sz="3600" b="1" dirty="0"/>
              <a:t>liber</a:t>
            </a:r>
            <a:r>
              <a:rPr lang="en-US" sz="3600" dirty="0"/>
              <a:t> 			</a:t>
            </a:r>
            <a:r>
              <a:rPr lang="uk-UA" sz="3600" dirty="0" smtClean="0"/>
              <a:t>вільний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70865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975</TotalTime>
  <Words>1513</Words>
  <Application>Microsoft Office PowerPoint</Application>
  <PresentationFormat>Экран (4:3)</PresentationFormat>
  <Paragraphs>364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Ясность</vt:lpstr>
      <vt:lpstr>NOMEN ADJECTIVUM (ПРИКМЕТНИК)</vt:lpstr>
      <vt:lpstr>ГРАМАТИЧНІ КАТЕГОРІЇ ПРИКМЕТНИКА</vt:lpstr>
      <vt:lpstr>ПРИКМЕТНИКИ ПЕРШОЇ ГРУПИ</vt:lpstr>
      <vt:lpstr>ПРИКМЕТНИКИ ПЕРШОЇ ГРУПИ:  ПРИКМЕТНИКИ 1-2 ВІДМІН</vt:lpstr>
      <vt:lpstr>ПРИКМЕТНИКИ ПЕРШОЇ ГРУПИ:  ПРИКМЕТНИКИ 1-2 ВІДМІН</vt:lpstr>
      <vt:lpstr>ПРИКМЕТНИКИ ПЕРШОЇ ГРУПИ:  ПРИКМЕТНИКИ 1-2 ВІДМІН</vt:lpstr>
      <vt:lpstr>Презентация PowerPoint</vt:lpstr>
      <vt:lpstr>Презентация PowerPoint</vt:lpstr>
      <vt:lpstr>Прикметники, які закінчуються на -er</vt:lpstr>
      <vt:lpstr>Dexter (правий)</vt:lpstr>
      <vt:lpstr>Sinister (лівий)</vt:lpstr>
      <vt:lpstr>Ruber (червоний)</vt:lpstr>
      <vt:lpstr>Liber (вільний)</vt:lpstr>
      <vt:lpstr>Презентация PowerPoint</vt:lpstr>
      <vt:lpstr>ПРИКМЕТНИКИ ГРЕЦЬКОГО ПОХОДЖЕННЯ</vt:lpstr>
      <vt:lpstr>ПРИКМЕТНИКИ ДРУГОЇ ГРУПИ</vt:lpstr>
      <vt:lpstr>ПРИКМЕТНИКИ ДРУГОЇ ГРУПИ: ПРИКМЕТНИКИ 3 ВІДМІНИ</vt:lpstr>
      <vt:lpstr>ПРИКМЕТНИКИ З ТРЬОМА РОДОВИМИ ЗАКІНЧЕННЯМИ</vt:lpstr>
      <vt:lpstr>ПРИКМЕТНИКИ З ДВОМА РОДОВИМИ ЗАКІНЧЕННЯМИ</vt:lpstr>
      <vt:lpstr>ПРИКМЕТНИКИ З ДВОМА РОДОВИМИ ЗАКІНЧЕННЯМИ</vt:lpstr>
      <vt:lpstr>ПРИКМЕТНИКИ З ОДНИМ РОДОВИМ ЗАКІНЧЕННЯМ</vt:lpstr>
      <vt:lpstr>ПРИКМЕТНИКИ З ОДНИМ РОДОВИМ ЗАКІНЧЕННЯМ</vt:lpstr>
      <vt:lpstr>Узагальнення</vt:lpstr>
      <vt:lpstr>Зведена таблиця закінчень прикметників</vt:lpstr>
      <vt:lpstr>Презентация PowerPoint</vt:lpstr>
      <vt:lpstr>Participium praesentis activi  (дієприкметник теперішнього часу активного стану)</vt:lpstr>
      <vt:lpstr>Вищий ступінь порівняння прикметників</vt:lpstr>
      <vt:lpstr>Презентация PowerPoint</vt:lpstr>
      <vt:lpstr>УЗГОДЖЕННЯ ПРИКМЕТНИКІВ З ІМЕННИКАМИ</vt:lpstr>
      <vt:lpstr>Презентация PowerPoint</vt:lpstr>
      <vt:lpstr>Презентация PowerPoint</vt:lpstr>
      <vt:lpstr>ВПРАВИ</vt:lpstr>
      <vt:lpstr>ВПРАВИ</vt:lpstr>
      <vt:lpstr>ВПРАВИ</vt:lpstr>
      <vt:lpstr>ВПРАВИ</vt:lpstr>
      <vt:lpstr>ВПРАВИ</vt:lpstr>
      <vt:lpstr>ВПРАВИ</vt:lpstr>
      <vt:lpstr>ВПРАВИ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</dc:title>
  <dc:creator>Ми</dc:creator>
  <cp:lastModifiedBy>Ми</cp:lastModifiedBy>
  <cp:revision>36</cp:revision>
  <dcterms:created xsi:type="dcterms:W3CDTF">2017-11-07T17:36:35Z</dcterms:created>
  <dcterms:modified xsi:type="dcterms:W3CDTF">2021-10-07T14:11:11Z</dcterms:modified>
</cp:coreProperties>
</file>