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88" r:id="rId4"/>
    <p:sldId id="259" r:id="rId5"/>
    <p:sldId id="264" r:id="rId6"/>
    <p:sldId id="260" r:id="rId7"/>
    <p:sldId id="290" r:id="rId8"/>
    <p:sldId id="271" r:id="rId9"/>
    <p:sldId id="274" r:id="rId10"/>
    <p:sldId id="266" r:id="rId11"/>
    <p:sldId id="291" r:id="rId12"/>
    <p:sldId id="292" r:id="rId13"/>
    <p:sldId id="293" r:id="rId14"/>
    <p:sldId id="269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48" autoAdjust="0"/>
    <p:restoredTop sz="94660"/>
  </p:normalViewPr>
  <p:slideViewPr>
    <p:cSldViewPr>
      <p:cViewPr>
        <p:scale>
          <a:sx n="100" d="100"/>
          <a:sy n="100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44824"/>
            <a:ext cx="6637468" cy="1362075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DECLINATIO </a:t>
            </a:r>
            <a:r>
              <a:rPr lang="en-US" sz="5400" b="1" dirty="0"/>
              <a:t>PRIMA</a:t>
            </a:r>
            <a:endParaRPr lang="uk-UA" sz="5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3429000"/>
            <a:ext cx="6637467" cy="1520413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Перша відміна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98440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720080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Praepositiones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84784"/>
            <a:ext cx="7488832" cy="4824536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endParaRPr lang="en-US" sz="3200" b="1" dirty="0" smtClean="0"/>
          </a:p>
          <a:p>
            <a:pPr algn="just"/>
            <a:endParaRPr lang="en-US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08391"/>
              </p:ext>
            </p:extLst>
          </p:nvPr>
        </p:nvGraphicFramePr>
        <p:xfrm>
          <a:off x="467546" y="1412776"/>
          <a:ext cx="8208909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58"/>
                <a:gridCol w="2664296"/>
                <a:gridCol w="2304255"/>
              </a:tblGrid>
              <a:tr h="9362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керують </a:t>
                      </a:r>
                      <a:r>
                        <a:rPr lang="uk-UA" sz="1600" dirty="0" err="1">
                          <a:effectLst/>
                        </a:rPr>
                        <a:t>Accusativus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керують </a:t>
                      </a:r>
                      <a:r>
                        <a:rPr lang="uk-UA" sz="1600" dirty="0" err="1">
                          <a:effectLst/>
                        </a:rPr>
                        <a:t>Ablativus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керують </a:t>
                      </a:r>
                      <a:r>
                        <a:rPr lang="uk-UA" sz="1600" dirty="0" err="1">
                          <a:effectLst/>
                        </a:rPr>
                        <a:t>Accusativus</a:t>
                      </a:r>
                      <a:r>
                        <a:rPr lang="uk-UA" sz="1600" dirty="0">
                          <a:effectLst/>
                        </a:rPr>
                        <a:t> та </a:t>
                      </a:r>
                      <a:r>
                        <a:rPr lang="uk-UA" sz="1600" dirty="0" err="1">
                          <a:effectLst/>
                        </a:rPr>
                        <a:t>Ablativus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 anchor="ctr"/>
                </a:tc>
              </a:tr>
              <a:tr h="417635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аd</a:t>
                      </a:r>
                      <a:r>
                        <a:rPr lang="uk-UA" sz="2000" dirty="0">
                          <a:effectLst/>
                        </a:rPr>
                        <a:t> до, для, біля, у, при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ante</a:t>
                      </a:r>
                      <a:r>
                        <a:rPr lang="uk-UA" sz="2000" dirty="0">
                          <a:effectLst/>
                        </a:rPr>
                        <a:t> перед, до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contra</a:t>
                      </a:r>
                      <a:r>
                        <a:rPr lang="uk-UA" sz="2000" dirty="0">
                          <a:effectLst/>
                        </a:rPr>
                        <a:t> проти, на</a:t>
                      </a:r>
                      <a:r>
                        <a:rPr lang="ru-RU" sz="2000" dirty="0">
                          <a:effectLst/>
                        </a:rPr>
                        <a:t>в</a:t>
                      </a:r>
                      <a:r>
                        <a:rPr lang="uk-UA" sz="2000" dirty="0">
                          <a:effectLst/>
                        </a:rPr>
                        <a:t>проти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infra</a:t>
                      </a:r>
                      <a:r>
                        <a:rPr lang="uk-UA" sz="2000" dirty="0">
                          <a:effectLst/>
                        </a:rPr>
                        <a:t> під, нижче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inter</a:t>
                      </a:r>
                      <a:r>
                        <a:rPr lang="uk-UA" sz="2000" dirty="0">
                          <a:effectLst/>
                        </a:rPr>
                        <a:t> між, серед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intra</a:t>
                      </a:r>
                      <a:r>
                        <a:rPr lang="uk-UA" sz="2000" dirty="0">
                          <a:effectLst/>
                        </a:rPr>
                        <a:t> всередині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реr</a:t>
                      </a:r>
                      <a:r>
                        <a:rPr lang="uk-UA" sz="2000" dirty="0">
                          <a:effectLst/>
                        </a:rPr>
                        <a:t> протягом, крізь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post</a:t>
                      </a:r>
                      <a:r>
                        <a:rPr lang="uk-UA" sz="2000" dirty="0">
                          <a:effectLst/>
                        </a:rPr>
                        <a:t> після, позаду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e, </a:t>
                      </a:r>
                      <a:r>
                        <a:rPr lang="uk-UA" sz="2000" dirty="0" err="1">
                          <a:effectLst/>
                        </a:rPr>
                        <a:t>ex</a:t>
                      </a:r>
                      <a:r>
                        <a:rPr lang="uk-UA" sz="2000" dirty="0">
                          <a:effectLst/>
                        </a:rPr>
                        <a:t> з, із (з чогось)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pro</a:t>
                      </a:r>
                      <a:r>
                        <a:rPr lang="uk-UA" sz="2000" dirty="0">
                          <a:effectLst/>
                        </a:rPr>
                        <a:t> для, за, на, перед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sine</a:t>
                      </a:r>
                      <a:r>
                        <a:rPr lang="uk-UA" sz="2000" dirty="0">
                          <a:effectLst/>
                        </a:rPr>
                        <a:t> без 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a (</a:t>
                      </a:r>
                      <a:r>
                        <a:rPr lang="uk-UA" sz="2000" dirty="0" err="1">
                          <a:effectLst/>
                        </a:rPr>
                        <a:t>ab</a:t>
                      </a:r>
                      <a:r>
                        <a:rPr lang="uk-UA" sz="2000" dirty="0">
                          <a:effectLst/>
                        </a:rPr>
                        <a:t>) від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cum</a:t>
                      </a:r>
                      <a:r>
                        <a:rPr lang="uk-UA" sz="2000" dirty="0">
                          <a:effectLst/>
                        </a:rPr>
                        <a:t> з (разом з)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de</a:t>
                      </a:r>
                      <a:r>
                        <a:rPr lang="uk-UA" sz="2000" dirty="0">
                          <a:effectLst/>
                        </a:rPr>
                        <a:t> про, з (чогось)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іn</a:t>
                      </a:r>
                      <a:r>
                        <a:rPr lang="uk-UA" sz="2000" dirty="0">
                          <a:effectLst/>
                        </a:rPr>
                        <a:t> в, на </a:t>
                      </a:r>
                      <a:endParaRPr lang="uk-UA" sz="1600" dirty="0">
                        <a:effectLst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sub</a:t>
                      </a:r>
                      <a:r>
                        <a:rPr lang="uk-UA" sz="2000" dirty="0">
                          <a:effectLst/>
                        </a:rPr>
                        <a:t> під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345" marR="683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5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Прийменники, що керують </a:t>
            </a:r>
            <a:r>
              <a:rPr lang="uk-UA" b="1" dirty="0" err="1"/>
              <a:t>Ablativus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490849"/>
              </p:ext>
            </p:extLst>
          </p:nvPr>
        </p:nvGraphicFramePr>
        <p:xfrm>
          <a:off x="467544" y="1772816"/>
          <a:ext cx="8208912" cy="51206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808312"/>
                <a:gridCol w="5400600"/>
              </a:tblGrid>
              <a:tr h="8515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e (</a:t>
                      </a:r>
                      <a:r>
                        <a:rPr lang="uk-UA" sz="1400" dirty="0" err="1">
                          <a:effectLst/>
                        </a:rPr>
                        <a:t>ex</a:t>
                      </a:r>
                      <a:r>
                        <a:rPr lang="uk-UA" sz="1400" dirty="0">
                          <a:effectLst/>
                        </a:rPr>
                        <a:t>) з, із (з чогось)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 plantis </a:t>
                      </a:r>
                      <a:r>
                        <a:rPr lang="uk-UA" sz="1400">
                          <a:effectLst/>
                        </a:rPr>
                        <a:t>з рослин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ex herbis із трав 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ех tempore без попередньої підготовки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  <a:tr h="5650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pro</a:t>
                      </a:r>
                      <a:r>
                        <a:rPr lang="uk-UA" sz="1400" dirty="0">
                          <a:effectLst/>
                        </a:rPr>
                        <a:t> для, за, на, перед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pro dosi на дозу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pro iniectionĭbus для ін’єкцій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  <a:tr h="8516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sine</a:t>
                      </a:r>
                      <a:r>
                        <a:rPr lang="uk-UA" sz="1400" dirty="0">
                          <a:effectLst/>
                        </a:rPr>
                        <a:t> без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sine dolore без болю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sine anaesthesiā без анестезії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sine causā </a:t>
                      </a:r>
                      <a:r>
                        <a:rPr lang="uk-UA" sz="1400">
                          <a:effectLst/>
                        </a:rPr>
                        <a:t>без причини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  <a:tr h="8516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a (</a:t>
                      </a:r>
                      <a:r>
                        <a:rPr lang="uk-UA" sz="1400" dirty="0" err="1">
                          <a:effectLst/>
                        </a:rPr>
                        <a:t>ab</a:t>
                      </a:r>
                      <a:r>
                        <a:rPr lang="uk-UA" sz="1400" dirty="0">
                          <a:effectLst/>
                        </a:rPr>
                        <a:t>) від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 </a:t>
                      </a:r>
                      <a:r>
                        <a:rPr lang="en-US" sz="1400" dirty="0" err="1">
                          <a:effectLst/>
                        </a:rPr>
                        <a:t>trache</a:t>
                      </a:r>
                      <a:r>
                        <a:rPr lang="uk-UA" sz="1400" dirty="0">
                          <a:effectLst/>
                        </a:rPr>
                        <a:t>ā з трахеї</a:t>
                      </a:r>
                      <a:endParaRPr lang="uk-UA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ab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aortā</a:t>
                      </a:r>
                      <a:r>
                        <a:rPr lang="uk-UA" sz="1400" dirty="0">
                          <a:effectLst/>
                        </a:rPr>
                        <a:t> від аорти</a:t>
                      </a:r>
                      <a:endParaRPr lang="uk-UA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ab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origĭne</a:t>
                      </a:r>
                      <a:r>
                        <a:rPr lang="uk-UA" sz="1400" dirty="0">
                          <a:effectLst/>
                        </a:rPr>
                        <a:t> від початку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  <a:tr h="5650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cum</a:t>
                      </a:r>
                      <a:r>
                        <a:rPr lang="uk-UA" sz="1400" dirty="0">
                          <a:effectLst/>
                        </a:rPr>
                        <a:t> з (разом з)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cum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extractō</a:t>
                      </a:r>
                      <a:r>
                        <a:rPr lang="uk-UA" sz="1400" dirty="0">
                          <a:effectLst/>
                        </a:rPr>
                        <a:t> з екстрактом</a:t>
                      </a:r>
                      <a:endParaRPr lang="uk-UA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cum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aquā</a:t>
                      </a:r>
                      <a:r>
                        <a:rPr lang="uk-UA" sz="1400" dirty="0">
                          <a:effectLst/>
                        </a:rPr>
                        <a:t> з водою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  <a:tr h="8516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de про, з (чогось)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de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morbō</a:t>
                      </a:r>
                      <a:r>
                        <a:rPr lang="uk-UA" sz="1400" dirty="0">
                          <a:effectLst/>
                        </a:rPr>
                        <a:t> про хворобу</a:t>
                      </a:r>
                      <a:endParaRPr lang="uk-UA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de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err="1">
                          <a:effectLst/>
                        </a:rPr>
                        <a:t>receptis</a:t>
                      </a:r>
                      <a:r>
                        <a:rPr lang="uk-UA" sz="1400" dirty="0">
                          <a:effectLst/>
                        </a:rPr>
                        <a:t> про рецепти</a:t>
                      </a:r>
                      <a:endParaRPr lang="uk-UA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 </a:t>
                      </a:r>
                      <a:r>
                        <a:rPr lang="en-US" sz="1400" dirty="0" err="1">
                          <a:effectLst/>
                        </a:rPr>
                        <a:t>vitā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про життя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987" marR="4698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16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93610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/>
              <a:t>Прийменники, що керують </a:t>
            </a:r>
            <a:r>
              <a:rPr lang="uk-UA" sz="3200" b="1" dirty="0" err="1" smtClean="0"/>
              <a:t>Accusativus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999863"/>
              </p:ext>
            </p:extLst>
          </p:nvPr>
        </p:nvGraphicFramePr>
        <p:xfrm>
          <a:off x="1475656" y="1556792"/>
          <a:ext cx="6120680" cy="478821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088231"/>
                <a:gridCol w="4032449"/>
              </a:tblGrid>
              <a:tr h="4957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аd</a:t>
                      </a:r>
                      <a:r>
                        <a:rPr lang="uk-UA" sz="1100" dirty="0">
                          <a:effectLst/>
                        </a:rPr>
                        <a:t> для, біля, до, у, при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ad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usum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extemum</a:t>
                      </a:r>
                      <a:r>
                        <a:rPr lang="uk-UA" sz="1100" dirty="0">
                          <a:effectLst/>
                        </a:rPr>
                        <a:t> для зовнішнього застосування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ad </a:t>
                      </a:r>
                      <a:r>
                        <a:rPr lang="en-US" sz="1100" dirty="0" err="1">
                          <a:effectLst/>
                        </a:rPr>
                        <a:t>hypertoniam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при гіпертонії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4957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ante</a:t>
                      </a:r>
                      <a:r>
                        <a:rPr lang="uk-UA" sz="1100" dirty="0">
                          <a:effectLst/>
                        </a:rPr>
                        <a:t> перед, до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ante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meridiem</a:t>
                      </a:r>
                      <a:r>
                        <a:rPr lang="uk-UA" sz="1100" dirty="0">
                          <a:effectLst/>
                        </a:rPr>
                        <a:t> до полудня 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ante </a:t>
                      </a:r>
                      <a:r>
                        <a:rPr lang="en-US" sz="1100" dirty="0" err="1">
                          <a:effectLst/>
                        </a:rPr>
                        <a:t>cenam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перед їжею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4957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contra</a:t>
                      </a:r>
                      <a:r>
                        <a:rPr lang="uk-UA" sz="1100" dirty="0">
                          <a:effectLst/>
                        </a:rPr>
                        <a:t> проти, на</a:t>
                      </a:r>
                      <a:r>
                        <a:rPr lang="ru-RU" sz="1100" dirty="0">
                          <a:effectLst/>
                        </a:rPr>
                        <a:t>в</a:t>
                      </a:r>
                      <a:r>
                        <a:rPr lang="uk-UA" sz="1100" dirty="0">
                          <a:effectLst/>
                        </a:rPr>
                        <a:t>проти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contra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tussim</a:t>
                      </a:r>
                      <a:r>
                        <a:rPr lang="uk-UA" sz="1100" dirty="0">
                          <a:effectLst/>
                        </a:rPr>
                        <a:t> проти кашлю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contra </a:t>
                      </a:r>
                      <a:r>
                        <a:rPr lang="en-US" sz="1100" dirty="0" err="1">
                          <a:effectLst/>
                        </a:rPr>
                        <a:t>malariam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проти малярії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4957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infra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під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нижче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infra </a:t>
                      </a:r>
                      <a:r>
                        <a:rPr lang="en-US" sz="1100" dirty="0" err="1">
                          <a:effectLst/>
                        </a:rPr>
                        <a:t>clavic</a:t>
                      </a:r>
                      <a:r>
                        <a:rPr lang="uk-UA" sz="1100" dirty="0">
                          <a:effectLst/>
                        </a:rPr>
                        <a:t>ŭ</a:t>
                      </a:r>
                      <a:r>
                        <a:rPr lang="en-US" sz="1100" dirty="0">
                          <a:effectLst/>
                        </a:rPr>
                        <a:t>lam </a:t>
                      </a:r>
                      <a:r>
                        <a:rPr lang="uk-UA" sz="1100" dirty="0">
                          <a:effectLst/>
                        </a:rPr>
                        <a:t>під ключицею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infra </a:t>
                      </a:r>
                      <a:r>
                        <a:rPr lang="en-US" sz="1100" dirty="0" err="1">
                          <a:effectLst/>
                        </a:rPr>
                        <a:t>scapulam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під лопаткою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4957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inter</a:t>
                      </a:r>
                      <a:r>
                        <a:rPr lang="uk-UA" sz="1100" dirty="0">
                          <a:effectLst/>
                        </a:rPr>
                        <a:t> між, серед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inter costas між ребрами</a:t>
                      </a:r>
                      <a:endParaRPr lang="uk-UA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inter vertebras між хребцями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7578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intra</a:t>
                      </a:r>
                      <a:r>
                        <a:rPr lang="uk-UA" sz="1100" dirty="0">
                          <a:effectLst/>
                        </a:rPr>
                        <a:t> всередину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intra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cranium</a:t>
                      </a:r>
                      <a:r>
                        <a:rPr lang="uk-UA" sz="1100" dirty="0">
                          <a:effectLst/>
                        </a:rPr>
                        <a:t> всередину черепа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intra </a:t>
                      </a:r>
                      <a:r>
                        <a:rPr lang="en-US" sz="1100" dirty="0" err="1">
                          <a:effectLst/>
                        </a:rPr>
                        <a:t>musc</a:t>
                      </a:r>
                      <a:r>
                        <a:rPr lang="uk-UA" sz="1100" dirty="0">
                          <a:effectLst/>
                        </a:rPr>
                        <a:t>ŭ</a:t>
                      </a:r>
                      <a:r>
                        <a:rPr lang="en-US" sz="1100" dirty="0" err="1">
                          <a:effectLst/>
                        </a:rPr>
                        <a:t>los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всередину м’язів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intra </a:t>
                      </a:r>
                      <a:r>
                        <a:rPr lang="en-US" sz="1100" dirty="0" err="1">
                          <a:effectLst/>
                        </a:rPr>
                        <a:t>venam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у вену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7578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реr</a:t>
                      </a:r>
                      <a:r>
                        <a:rPr lang="uk-UA" sz="1100" dirty="0">
                          <a:effectLst/>
                        </a:rPr>
                        <a:t> протягом, крізь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per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horam</a:t>
                      </a:r>
                      <a:r>
                        <a:rPr lang="uk-UA" sz="1100" dirty="0">
                          <a:effectLst/>
                        </a:rPr>
                        <a:t> протягом години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реr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venam</a:t>
                      </a:r>
                      <a:r>
                        <a:rPr lang="uk-UA" sz="1100" dirty="0">
                          <a:effectLst/>
                        </a:rPr>
                        <a:t> через вену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per </a:t>
                      </a:r>
                      <a:r>
                        <a:rPr lang="en-US" sz="1100" dirty="0" err="1">
                          <a:effectLst/>
                        </a:rPr>
                        <a:t>tracheam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через трахею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  <a:tr h="75787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post після, позаду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post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mortеm</a:t>
                      </a:r>
                      <a:r>
                        <a:rPr lang="uk-UA" sz="1100" dirty="0">
                          <a:effectLst/>
                        </a:rPr>
                        <a:t> після смерті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>
                          <a:effectLst/>
                        </a:rPr>
                        <a:t>post</a:t>
                      </a:r>
                      <a:r>
                        <a:rPr lang="uk-UA" sz="1100" dirty="0">
                          <a:effectLst/>
                        </a:rPr>
                        <a:t> </a:t>
                      </a:r>
                      <a:r>
                        <a:rPr lang="uk-UA" sz="1100" dirty="0" err="1">
                          <a:effectLst/>
                        </a:rPr>
                        <a:t>operationem</a:t>
                      </a:r>
                      <a:r>
                        <a:rPr lang="uk-UA" sz="1100" dirty="0">
                          <a:effectLst/>
                        </a:rPr>
                        <a:t> після операції</a:t>
                      </a:r>
                      <a:endParaRPr lang="uk-UA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post </a:t>
                      </a:r>
                      <a:r>
                        <a:rPr lang="en-US" sz="1100" dirty="0" err="1">
                          <a:effectLst/>
                        </a:rPr>
                        <a:t>cenam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uk-UA" sz="1100" dirty="0">
                          <a:effectLst/>
                        </a:rPr>
                        <a:t>після їжі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87" marR="3268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83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Прийменники, що керують </a:t>
            </a:r>
            <a:r>
              <a:rPr lang="uk-UA" b="1" dirty="0" err="1"/>
              <a:t>Accusativus</a:t>
            </a:r>
            <a:r>
              <a:rPr lang="uk-UA" b="1" dirty="0"/>
              <a:t> та </a:t>
            </a:r>
            <a:r>
              <a:rPr lang="uk-UA" b="1" dirty="0" err="1"/>
              <a:t>Ablativus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475891"/>
              </p:ext>
            </p:extLst>
          </p:nvPr>
        </p:nvGraphicFramePr>
        <p:xfrm>
          <a:off x="755575" y="1988841"/>
          <a:ext cx="7632848" cy="4032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3"/>
                <a:gridCol w="2876456"/>
                <a:gridCol w="3388239"/>
              </a:tblGrid>
              <a:tr h="993724">
                <a:tc>
                  <a:txBody>
                    <a:bodyPr/>
                    <a:lstStyle/>
                    <a:p>
                      <a:pPr marL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З Accusativus </a:t>
                      </a:r>
                      <a:endParaRPr lang="uk-UA" sz="1600">
                        <a:effectLst/>
                      </a:endParaRPr>
                    </a:p>
                    <a:p>
                      <a:pPr marL="463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</a:t>
                      </a:r>
                      <a:r>
                        <a:rPr lang="en-US" sz="2000">
                          <a:effectLst/>
                        </a:rPr>
                        <a:t>куди?</a:t>
                      </a:r>
                      <a:r>
                        <a:rPr lang="ru-RU" sz="2000">
                          <a:effectLst/>
                        </a:rPr>
                        <a:t>)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З Ablativus </a:t>
                      </a:r>
                      <a:endParaRPr lang="uk-UA" sz="1600">
                        <a:effectLst/>
                      </a:endParaRPr>
                    </a:p>
                    <a:p>
                      <a:pPr marL="4635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(</a:t>
                      </a:r>
                      <a:r>
                        <a:rPr lang="en-US" sz="2000">
                          <a:effectLst/>
                        </a:rPr>
                        <a:t>де?</a:t>
                      </a:r>
                      <a:r>
                        <a:rPr lang="ru-RU" sz="2000">
                          <a:effectLst/>
                        </a:rPr>
                        <a:t>)</a:t>
                      </a:r>
                      <a:endParaRPr lang="uk-UA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9361">
                <a:tc>
                  <a:txBody>
                    <a:bodyPr/>
                    <a:lstStyle/>
                    <a:p>
                      <a:pPr marL="139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в, </a:t>
                      </a:r>
                      <a:r>
                        <a:rPr lang="en-US" sz="2000" dirty="0" err="1">
                          <a:effectLst/>
                        </a:rPr>
                        <a:t>на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aquam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у воду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venam</a:t>
                      </a:r>
                      <a:r>
                        <a:rPr lang="en-US" sz="2000" dirty="0">
                          <a:effectLst/>
                        </a:rPr>
                        <a:t> у </a:t>
                      </a:r>
                      <a:r>
                        <a:rPr lang="en-US" sz="2000" dirty="0" err="1">
                          <a:effectLst/>
                        </a:rPr>
                        <a:t>вену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vitrum</a:t>
                      </a:r>
                      <a:r>
                        <a:rPr lang="en-US" sz="2000" dirty="0">
                          <a:effectLst/>
                        </a:rPr>
                        <a:t> у </a:t>
                      </a:r>
                      <a:r>
                        <a:rPr lang="en-US" sz="2000" dirty="0" err="1">
                          <a:effectLst/>
                        </a:rPr>
                        <a:t>склянку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aquā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у </a:t>
                      </a:r>
                      <a:r>
                        <a:rPr lang="ru-RU" sz="2000" dirty="0" err="1">
                          <a:effectLst/>
                        </a:rPr>
                        <a:t>воді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venā</a:t>
                      </a:r>
                      <a:r>
                        <a:rPr lang="en-US" sz="2000" dirty="0">
                          <a:effectLst/>
                        </a:rPr>
                        <a:t> у </a:t>
                      </a:r>
                      <a:r>
                        <a:rPr lang="en-US" sz="2000" dirty="0" err="1">
                          <a:effectLst/>
                        </a:rPr>
                        <a:t>вені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 </a:t>
                      </a:r>
                      <a:r>
                        <a:rPr lang="en-US" sz="2000" dirty="0" err="1">
                          <a:effectLst/>
                        </a:rPr>
                        <a:t>vitrō</a:t>
                      </a:r>
                      <a:r>
                        <a:rPr lang="en-US" sz="2000" dirty="0">
                          <a:effectLst/>
                        </a:rPr>
                        <a:t> у </a:t>
                      </a:r>
                      <a:r>
                        <a:rPr lang="en-US" sz="2000" dirty="0" err="1">
                          <a:effectLst/>
                        </a:rPr>
                        <a:t>склянці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9361">
                <a:tc>
                  <a:txBody>
                    <a:bodyPr/>
                    <a:lstStyle/>
                    <a:p>
                      <a:pPr marL="1397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</a:t>
                      </a:r>
                      <a:r>
                        <a:rPr lang="en-US" sz="2000" dirty="0" err="1">
                          <a:effectLst/>
                        </a:rPr>
                        <a:t>під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</a:t>
                      </a:r>
                      <a:r>
                        <a:rPr lang="en-US" sz="2000" dirty="0" err="1">
                          <a:effectLst/>
                        </a:rPr>
                        <a:t>linguam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під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язик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</a:t>
                      </a:r>
                      <a:r>
                        <a:rPr lang="en-US" sz="2000" dirty="0" err="1">
                          <a:effectLst/>
                        </a:rPr>
                        <a:t>cutem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під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шкіру</a:t>
                      </a:r>
                      <a:endParaRPr lang="uk-UA" sz="16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</a:t>
                      </a:r>
                      <a:r>
                        <a:rPr lang="ru-RU" sz="2000" dirty="0">
                          <a:effectLst/>
                        </a:rPr>
                        <a:t> со</a:t>
                      </a:r>
                      <a:r>
                        <a:rPr lang="en-US" sz="2000" dirty="0">
                          <a:effectLst/>
                        </a:rPr>
                        <a:t>r </a:t>
                      </a:r>
                      <a:r>
                        <a:rPr lang="ru-RU" sz="2000" dirty="0" err="1">
                          <a:effectLst/>
                        </a:rPr>
                        <a:t>під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серце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</a:t>
                      </a:r>
                      <a:r>
                        <a:rPr lang="en-US" sz="2000" dirty="0" err="1">
                          <a:effectLst/>
                        </a:rPr>
                        <a:t>lingu</a:t>
                      </a:r>
                      <a:r>
                        <a:rPr lang="ru-RU" sz="2000" dirty="0">
                          <a:effectLst/>
                        </a:rPr>
                        <a:t>ā </a:t>
                      </a:r>
                      <a:r>
                        <a:rPr lang="ru-RU" sz="2000" dirty="0" err="1">
                          <a:effectLst/>
                        </a:rPr>
                        <a:t>під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язиком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cute </a:t>
                      </a:r>
                      <a:r>
                        <a:rPr lang="ru-RU" sz="2000" dirty="0" err="1">
                          <a:effectLst/>
                        </a:rPr>
                        <a:t>під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шкірою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endParaRPr lang="uk-UA" sz="16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sub </a:t>
                      </a:r>
                      <a:r>
                        <a:rPr lang="en-US" sz="2000" dirty="0" err="1">
                          <a:effectLst/>
                        </a:rPr>
                        <a:t>corde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під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серцем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87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/>
              <a:t>Прийменники, що </a:t>
            </a:r>
            <a:r>
              <a:rPr lang="uk-UA" b="1" dirty="0" smtClean="0"/>
              <a:t>керують</a:t>
            </a:r>
            <a:r>
              <a:rPr lang="en-US" b="1" dirty="0" smtClean="0"/>
              <a:t> </a:t>
            </a:r>
            <a:r>
              <a:rPr lang="en-US" b="1" dirty="0" err="1" smtClean="0"/>
              <a:t>Genetivus</a:t>
            </a:r>
            <a:endParaRPr lang="uk-UA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174365"/>
              </p:ext>
            </p:extLst>
          </p:nvPr>
        </p:nvGraphicFramePr>
        <p:xfrm>
          <a:off x="683568" y="2615454"/>
          <a:ext cx="7776864" cy="182165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160240"/>
                <a:gridCol w="2088232"/>
                <a:gridCol w="3528392"/>
              </a:tblGrid>
              <a:tr h="9146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gratia</a:t>
                      </a:r>
                      <a:endParaRPr lang="uk-UA" sz="2400" dirty="0" smtClean="0"/>
                    </a:p>
                    <a:p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Через, з причини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amicitiae</a:t>
                      </a:r>
                      <a:r>
                        <a:rPr lang="ru-RU" sz="2400" b="1" dirty="0" smtClean="0"/>
                        <a:t> </a:t>
                      </a:r>
                      <a:r>
                        <a:rPr lang="en-US" sz="2400" b="1" dirty="0" smtClean="0"/>
                        <a:t>gratia</a:t>
                      </a:r>
                      <a:r>
                        <a:rPr lang="uk-UA" sz="2400" b="1" dirty="0" smtClean="0"/>
                        <a:t>,</a:t>
                      </a:r>
                      <a:r>
                        <a:rPr lang="uk-UA" sz="2400" b="1" baseline="0" dirty="0" smtClean="0"/>
                        <a:t> </a:t>
                      </a:r>
                      <a:endParaRPr lang="en-US" sz="2400" b="1" baseline="0" dirty="0" smtClean="0"/>
                    </a:p>
                    <a:p>
                      <a:r>
                        <a:rPr lang="en-US" sz="2400" b="1" baseline="0" dirty="0" smtClean="0"/>
                        <a:t>exempli gratia</a:t>
                      </a:r>
                      <a:endParaRPr lang="en-US" sz="2400" b="1" dirty="0" smtClean="0"/>
                    </a:p>
                  </a:txBody>
                  <a:tcPr/>
                </a:tc>
              </a:tr>
              <a:tr h="9070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causa</a:t>
                      </a:r>
                      <a:endParaRPr lang="uk-UA" sz="2400" dirty="0" smtClean="0"/>
                    </a:p>
                    <a:p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Заради, для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pecuniae</a:t>
                      </a:r>
                      <a:r>
                        <a:rPr lang="en-US" sz="2400" b="1" dirty="0" smtClean="0"/>
                        <a:t> causa, honoris causa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5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60113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Професійні медичні вислови</a:t>
            </a:r>
            <a:endParaRPr lang="uk-UA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028606"/>
              </p:ext>
            </p:extLst>
          </p:nvPr>
        </p:nvGraphicFramePr>
        <p:xfrm>
          <a:off x="611560" y="1571600"/>
          <a:ext cx="7920880" cy="444968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3240360"/>
                <a:gridCol w="4680520"/>
              </a:tblGrid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567690" algn="l"/>
                        </a:tabLst>
                      </a:pPr>
                      <a:r>
                        <a:rPr lang="uk-UA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Ante</a:t>
                      </a:r>
                      <a:r>
                        <a:rPr lang="uk-U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reconvalescentiam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Перед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одужанням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291465" algn="l"/>
                          <a:tab pos="567690" algn="l"/>
                        </a:tabLst>
                      </a:pPr>
                      <a:r>
                        <a:rPr lang="uk-UA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uk-U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horam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Протягом години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291465" algn="l"/>
                          <a:tab pos="567690" algn="l"/>
                        </a:tabLst>
                      </a:pPr>
                      <a:r>
                        <a:rPr lang="uk-UA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uk-U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vaginam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Через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піхву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567690" algn="l"/>
                        </a:tabLst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Sine mora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Без затримки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291465" algn="l"/>
                          <a:tab pos="56769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</a:t>
                      </a:r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tabulettis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obductis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таблетках (вкритих оболонкою)</a:t>
                      </a: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567690" algn="l"/>
                        </a:tabLst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 ante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 попереднього стану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567690" algn="l"/>
                        </a:tabLst>
                      </a:pP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Mania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persecutiva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Манія переслідування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562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201930" algn="l"/>
                          <a:tab pos="567690" algn="l"/>
                        </a:tabLst>
                      </a:pP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Praeter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naturam</a:t>
                      </a:r>
                      <a:endParaRPr lang="uk-UA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225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2225" algn="l"/>
                        </a:tabLst>
                      </a:pP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Всупереч природі</a:t>
                      </a:r>
                      <a:endParaRPr lang="uk-UA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89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7848872" cy="5472608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іменники</a:t>
            </a:r>
            <a:r>
              <a:rPr lang="ru-RU" dirty="0" smtClean="0"/>
              <a:t> </a:t>
            </a:r>
            <a:r>
              <a:rPr lang="ru-RU" dirty="0" err="1"/>
              <a:t>жіночого</a:t>
            </a:r>
            <a:r>
              <a:rPr lang="ru-RU" dirty="0"/>
              <a:t> роду,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Nom</a:t>
            </a:r>
            <a:r>
              <a:rPr lang="ru-RU" dirty="0" smtClean="0"/>
              <a:t>. </a:t>
            </a:r>
            <a:r>
              <a:rPr lang="en-GB" dirty="0" smtClean="0"/>
              <a:t>Sing</a:t>
            </a:r>
            <a:r>
              <a:rPr lang="en-GB" dirty="0"/>
              <a:t>. </a:t>
            </a:r>
            <a:r>
              <a:rPr lang="uk-UA" dirty="0"/>
              <a:t>мають закінчення -</a:t>
            </a:r>
            <a:r>
              <a:rPr lang="en-GB" b="1" i="1" dirty="0"/>
              <a:t>a</a:t>
            </a:r>
            <a:r>
              <a:rPr lang="en-GB" dirty="0"/>
              <a:t>, </a:t>
            </a:r>
            <a:r>
              <a:rPr lang="uk-UA" dirty="0"/>
              <a:t>а в </a:t>
            </a:r>
            <a:r>
              <a:rPr lang="en-GB" dirty="0"/>
              <a:t>Gen. Sing. -</a:t>
            </a:r>
            <a:r>
              <a:rPr lang="en-GB" b="1" i="1" dirty="0"/>
              <a:t>ae</a:t>
            </a:r>
            <a:r>
              <a:rPr lang="en-GB" b="1" i="1" dirty="0" smtClean="0"/>
              <a:t>.</a:t>
            </a:r>
            <a:endParaRPr lang="uk-UA" b="1" i="1" dirty="0" smtClean="0"/>
          </a:p>
          <a:p>
            <a:pPr marL="68580" indent="0" algn="ctr">
              <a:buNone/>
            </a:pPr>
            <a:r>
              <a:rPr lang="en-US" dirty="0" smtClean="0"/>
              <a:t>vertebr</a:t>
            </a:r>
            <a:r>
              <a:rPr lang="en-US" b="1" dirty="0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cost</a:t>
            </a:r>
            <a:r>
              <a:rPr lang="en-US" b="1" dirty="0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uk-UA" dirty="0" smtClean="0"/>
          </a:p>
          <a:p>
            <a:pPr marL="68580" indent="0" algn="ctr">
              <a:buNone/>
            </a:pPr>
            <a:r>
              <a:rPr lang="en-US" dirty="0" smtClean="0"/>
              <a:t>aqu</a:t>
            </a:r>
            <a:r>
              <a:rPr lang="en-US" b="1" dirty="0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uk-UA" dirty="0" smtClean="0"/>
          </a:p>
          <a:p>
            <a:pPr marL="68580" indent="0" algn="ctr">
              <a:buNone/>
            </a:pPr>
            <a:r>
              <a:rPr lang="en-US" dirty="0" err="1" smtClean="0"/>
              <a:t>tinctur</a:t>
            </a:r>
            <a:r>
              <a:rPr lang="en-US" b="1" dirty="0" err="1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en-US" dirty="0"/>
          </a:p>
          <a:p>
            <a:pPr marL="68580" indent="0" algn="ctr">
              <a:buNone/>
            </a:pPr>
            <a:r>
              <a:rPr lang="en-US" dirty="0" err="1" smtClean="0"/>
              <a:t>capsul</a:t>
            </a:r>
            <a:r>
              <a:rPr lang="en-US" b="1" dirty="0" err="1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en-US" dirty="0"/>
          </a:p>
          <a:p>
            <a:pPr marL="68580" indent="0" algn="ctr">
              <a:buNone/>
            </a:pPr>
            <a:r>
              <a:rPr lang="en-US" dirty="0" err="1" smtClean="0"/>
              <a:t>gutt</a:t>
            </a:r>
            <a:r>
              <a:rPr lang="en-US" b="1" dirty="0" err="1" smtClean="0"/>
              <a:t>a</a:t>
            </a:r>
            <a:r>
              <a:rPr lang="en-US" dirty="0"/>
              <a:t>, </a:t>
            </a:r>
            <a:r>
              <a:rPr lang="en-US" b="1" dirty="0"/>
              <a:t>ae</a:t>
            </a:r>
            <a:r>
              <a:rPr lang="en-US" dirty="0"/>
              <a:t> </a:t>
            </a:r>
            <a:r>
              <a:rPr lang="en-US" dirty="0" smtClean="0"/>
              <a:t>f</a:t>
            </a:r>
            <a:endParaRPr lang="uk-UA" dirty="0"/>
          </a:p>
          <a:p>
            <a:pPr marL="68580" indent="0" algn="ctr">
              <a:buNone/>
            </a:pPr>
            <a:endParaRPr lang="uk-UA" dirty="0"/>
          </a:p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/>
              <a:t>іменники</a:t>
            </a:r>
            <a:r>
              <a:rPr lang="ru-RU" dirty="0"/>
              <a:t> </a:t>
            </a:r>
            <a:r>
              <a:rPr lang="ru-RU" dirty="0" err="1" smtClean="0"/>
              <a:t>чоловічого</a:t>
            </a:r>
            <a:r>
              <a:rPr lang="ru-RU" dirty="0" smtClean="0"/>
              <a:t> </a:t>
            </a:r>
            <a:r>
              <a:rPr lang="uk-UA" dirty="0" smtClean="0"/>
              <a:t>роду</a:t>
            </a:r>
            <a:r>
              <a:rPr lang="uk-UA" dirty="0"/>
              <a:t>, які мають такі самі </a:t>
            </a:r>
            <a:r>
              <a:rPr lang="uk-UA" dirty="0" smtClean="0"/>
              <a:t>закінчення (професії, </a:t>
            </a:r>
            <a:r>
              <a:rPr lang="uk-UA" dirty="0"/>
              <a:t>рід </a:t>
            </a:r>
            <a:r>
              <a:rPr lang="uk-UA" dirty="0" smtClean="0"/>
              <a:t>діяльності): </a:t>
            </a:r>
          </a:p>
          <a:p>
            <a:pPr marL="68580" indent="0" algn="ctr">
              <a:buNone/>
            </a:pPr>
            <a:r>
              <a:rPr lang="en-US" dirty="0" err="1"/>
              <a:t>pharmacopola</a:t>
            </a:r>
            <a:r>
              <a:rPr lang="en-US" dirty="0"/>
              <a:t>, </a:t>
            </a:r>
            <a:r>
              <a:rPr lang="en-US" b="1" dirty="0"/>
              <a:t>ae m </a:t>
            </a:r>
            <a:endParaRPr lang="uk-UA" b="1" dirty="0" smtClean="0"/>
          </a:p>
          <a:p>
            <a:pPr marL="68580" indent="0" algn="ctr">
              <a:buNone/>
            </a:pPr>
            <a:r>
              <a:rPr lang="en-GB" dirty="0" err="1" smtClean="0"/>
              <a:t>collega</a:t>
            </a:r>
            <a:r>
              <a:rPr lang="en-GB" dirty="0"/>
              <a:t>, </a:t>
            </a:r>
            <a:r>
              <a:rPr lang="en-GB" b="1" dirty="0"/>
              <a:t>ae </a:t>
            </a:r>
            <a:r>
              <a:rPr lang="en-GB" b="1" i="1" dirty="0" smtClean="0"/>
              <a:t>m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42557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Система закінчень іменників І відміни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70961"/>
              </p:ext>
            </p:extLst>
          </p:nvPr>
        </p:nvGraphicFramePr>
        <p:xfrm>
          <a:off x="899592" y="2204866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r>
                        <a:rPr lang="en-US" sz="2400" b="1" dirty="0" smtClean="0"/>
                        <a:t>a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-</a:t>
                      </a:r>
                      <a:r>
                        <a:rPr lang="en-US" sz="2400" b="1" dirty="0" smtClean="0"/>
                        <a:t>ae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ārum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ā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92696"/>
            <a:ext cx="6777317" cy="504056"/>
          </a:xfrm>
        </p:spPr>
        <p:txBody>
          <a:bodyPr/>
          <a:lstStyle/>
          <a:p>
            <a:pPr marL="68580" indent="0" algn="ctr">
              <a:buNone/>
            </a:pPr>
            <a:r>
              <a:rPr lang="en-US" dirty="0" smtClean="0"/>
              <a:t> </a:t>
            </a:r>
            <a:r>
              <a:rPr lang="en-US" b="1" dirty="0" err="1" smtClean="0"/>
              <a:t>bucca</a:t>
            </a:r>
            <a:r>
              <a:rPr lang="en-US" b="1" dirty="0" smtClean="0"/>
              <a:t>, ae f</a:t>
            </a:r>
            <a:endParaRPr lang="uk-UA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613591"/>
              </p:ext>
            </p:extLst>
          </p:nvPr>
        </p:nvGraphicFramePr>
        <p:xfrm>
          <a:off x="899592" y="1412778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ārum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ā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bucc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5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92696"/>
            <a:ext cx="6777317" cy="504056"/>
          </a:xfrm>
        </p:spPr>
        <p:txBody>
          <a:bodyPr/>
          <a:lstStyle/>
          <a:p>
            <a:pPr marL="68580" indent="0" algn="ctr">
              <a:buNone/>
            </a:pPr>
            <a:r>
              <a:rPr lang="en-US" dirty="0" smtClean="0"/>
              <a:t> </a:t>
            </a:r>
            <a:r>
              <a:rPr lang="en-US" b="1" dirty="0" smtClean="0"/>
              <a:t>vena, ae f</a:t>
            </a:r>
            <a:endParaRPr lang="uk-UA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18322"/>
              </p:ext>
            </p:extLst>
          </p:nvPr>
        </p:nvGraphicFramePr>
        <p:xfrm>
          <a:off x="899592" y="1412778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ārum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ae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ā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ven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96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72008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Грецькі іменники 1 відміни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112568"/>
          </a:xfrm>
        </p:spPr>
        <p:txBody>
          <a:bodyPr>
            <a:normAutofit fontScale="92500"/>
          </a:bodyPr>
          <a:lstStyle/>
          <a:p>
            <a:r>
              <a:rPr lang="en-US" dirty="0"/>
              <a:t>1) </a:t>
            </a:r>
            <a:r>
              <a:rPr lang="uk-UA" u="sng" dirty="0" smtClean="0"/>
              <a:t>Латинізовані грецькі іменники</a:t>
            </a:r>
            <a:r>
              <a:rPr lang="en-US" dirty="0" smtClean="0"/>
              <a:t> </a:t>
            </a:r>
            <a:r>
              <a:rPr lang="uk-UA" dirty="0" smtClean="0"/>
              <a:t>жіночого роду</a:t>
            </a:r>
            <a:r>
              <a:rPr lang="en-US" dirty="0" smtClean="0"/>
              <a:t>:</a:t>
            </a:r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dirty="0" smtClean="0"/>
              <a:t>Nom. sing.</a:t>
            </a:r>
            <a:r>
              <a:rPr lang="en-US" dirty="0"/>
              <a:t> </a:t>
            </a:r>
            <a:r>
              <a:rPr lang="en-US" b="1" dirty="0" smtClean="0"/>
              <a:t>-a</a:t>
            </a:r>
            <a:r>
              <a:rPr lang="en-US" dirty="0" smtClean="0"/>
              <a:t>; 	Gen. sing.</a:t>
            </a:r>
            <a:r>
              <a:rPr lang="en-US" dirty="0"/>
              <a:t> </a:t>
            </a:r>
            <a:r>
              <a:rPr lang="en-US" b="1" dirty="0" smtClean="0"/>
              <a:t>-ae </a:t>
            </a:r>
          </a:p>
          <a:p>
            <a:pPr marL="68580" indent="0">
              <a:buNone/>
            </a:pPr>
            <a:r>
              <a:rPr lang="en-US" b="1" dirty="0" smtClean="0"/>
              <a:t>		arteria, ae f</a:t>
            </a:r>
          </a:p>
          <a:p>
            <a:pPr marL="68580" indent="0">
              <a:buNone/>
            </a:pPr>
            <a:r>
              <a:rPr lang="en-US" b="1" dirty="0" smtClean="0"/>
              <a:t>		trachea, ae f</a:t>
            </a:r>
            <a:endParaRPr lang="en-US" dirty="0" smtClean="0"/>
          </a:p>
          <a:p>
            <a:r>
              <a:rPr lang="en-US" dirty="0" smtClean="0"/>
              <a:t>2) </a:t>
            </a:r>
            <a:r>
              <a:rPr lang="uk-UA" dirty="0" smtClean="0"/>
              <a:t>Частково латинізовані іменники жіночого роду</a:t>
            </a:r>
            <a:r>
              <a:rPr lang="en-US" dirty="0" smtClean="0"/>
              <a:t>:</a:t>
            </a:r>
          </a:p>
          <a:p>
            <a:pPr marL="68580" indent="0">
              <a:buNone/>
            </a:pPr>
            <a:r>
              <a:rPr lang="en-US" dirty="0" smtClean="0"/>
              <a:t>	Nom. sing. </a:t>
            </a:r>
            <a:r>
              <a:rPr lang="en-US" b="1" dirty="0" smtClean="0"/>
              <a:t>-e</a:t>
            </a:r>
            <a:r>
              <a:rPr lang="en-US" dirty="0" smtClean="0"/>
              <a:t>; 	Gen. </a:t>
            </a:r>
            <a:r>
              <a:rPr lang="en-US" dirty="0"/>
              <a:t>s</a:t>
            </a:r>
            <a:r>
              <a:rPr lang="en-US" dirty="0" smtClean="0"/>
              <a:t>ing. </a:t>
            </a:r>
            <a:r>
              <a:rPr lang="en-US" b="1" dirty="0" smtClean="0"/>
              <a:t>-</a:t>
            </a:r>
            <a:r>
              <a:rPr lang="en-US" b="1" dirty="0" err="1" smtClean="0"/>
              <a:t>es</a:t>
            </a:r>
            <a:r>
              <a:rPr lang="en-US" b="1" dirty="0" smtClean="0"/>
              <a:t> </a:t>
            </a:r>
            <a:endParaRPr lang="en-US" b="1" dirty="0"/>
          </a:p>
          <a:p>
            <a:pPr marL="68580" indent="0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Aloë</a:t>
            </a:r>
            <a:r>
              <a:rPr lang="en-US" b="1" dirty="0"/>
              <a:t>, </a:t>
            </a:r>
            <a:r>
              <a:rPr lang="en-US" b="1" dirty="0" err="1" smtClean="0"/>
              <a:t>es</a:t>
            </a:r>
            <a:r>
              <a:rPr lang="en-US" b="1" dirty="0" smtClean="0"/>
              <a:t> f</a:t>
            </a:r>
          </a:p>
          <a:p>
            <a:pPr marL="68580" indent="0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Kalanchoë</a:t>
            </a:r>
            <a:r>
              <a:rPr lang="en-US" b="1" dirty="0"/>
              <a:t>, </a:t>
            </a:r>
            <a:r>
              <a:rPr lang="en-US" b="1" dirty="0" err="1" smtClean="0"/>
              <a:t>es</a:t>
            </a:r>
            <a:r>
              <a:rPr lang="en-US" b="1" dirty="0" smtClean="0"/>
              <a:t> f</a:t>
            </a:r>
          </a:p>
          <a:p>
            <a:pPr marL="68580" indent="0">
              <a:buNone/>
            </a:pPr>
            <a:r>
              <a:rPr lang="en-US" b="1" dirty="0" smtClean="0"/>
              <a:t>		raphe, </a:t>
            </a:r>
            <a:r>
              <a:rPr lang="en-US" b="1" dirty="0" err="1" smtClean="0"/>
              <a:t>es</a:t>
            </a:r>
            <a:r>
              <a:rPr lang="en-US" b="1" dirty="0" smtClean="0"/>
              <a:t> f</a:t>
            </a:r>
          </a:p>
          <a:p>
            <a:r>
              <a:rPr lang="en-US" dirty="0" smtClean="0"/>
              <a:t>3) </a:t>
            </a:r>
            <a:r>
              <a:rPr lang="uk-UA" dirty="0"/>
              <a:t>Частково латинізовані іменники </a:t>
            </a:r>
            <a:r>
              <a:rPr lang="uk-UA" dirty="0" smtClean="0"/>
              <a:t>чоловічого роду </a:t>
            </a:r>
            <a:r>
              <a:rPr lang="en-US" dirty="0" smtClean="0"/>
              <a:t>: </a:t>
            </a:r>
          </a:p>
          <a:p>
            <a:pPr marL="68580" indent="0">
              <a:buNone/>
            </a:pPr>
            <a:r>
              <a:rPr lang="en-US" dirty="0" smtClean="0"/>
              <a:t>	Nom. sing. </a:t>
            </a:r>
            <a:r>
              <a:rPr lang="en-US" b="1" dirty="0" smtClean="0"/>
              <a:t>-</a:t>
            </a:r>
            <a:r>
              <a:rPr lang="en-US" b="1" dirty="0" err="1" smtClean="0"/>
              <a:t>es</a:t>
            </a:r>
            <a:r>
              <a:rPr lang="en-US" dirty="0" smtClean="0"/>
              <a:t>; 	Gen. sing. </a:t>
            </a:r>
            <a:r>
              <a:rPr lang="en-US" b="1" dirty="0" smtClean="0"/>
              <a:t>-ae</a:t>
            </a:r>
            <a:r>
              <a:rPr lang="en-US" dirty="0" smtClean="0"/>
              <a:t> </a:t>
            </a:r>
          </a:p>
          <a:p>
            <a:pPr marL="68580" indent="0">
              <a:buNone/>
            </a:pPr>
            <a:r>
              <a:rPr lang="en-US" b="1" dirty="0" smtClean="0"/>
              <a:t>		diabetes</a:t>
            </a:r>
            <a:r>
              <a:rPr lang="en-US" b="1" dirty="0"/>
              <a:t>, </a:t>
            </a:r>
            <a:r>
              <a:rPr lang="en-US" b="1" dirty="0" smtClean="0"/>
              <a:t>ae m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1125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err="1"/>
              <a:t>Зразок</a:t>
            </a:r>
            <a:r>
              <a:rPr lang="ru-RU" sz="3200" b="1" i="1" dirty="0"/>
              <a:t> </a:t>
            </a:r>
            <a:r>
              <a:rPr lang="ru-RU" sz="3200" b="1" i="1" dirty="0" err="1"/>
              <a:t>відмінювання</a:t>
            </a:r>
            <a:r>
              <a:rPr lang="ru-RU" sz="3200" b="1" i="1" dirty="0"/>
              <a:t> </a:t>
            </a:r>
            <a:r>
              <a:rPr lang="ru-RU" sz="3200" b="1" i="1" dirty="0" err="1"/>
              <a:t>іменника</a:t>
            </a:r>
            <a:r>
              <a:rPr lang="ru-RU" sz="3200" b="1" i="1" dirty="0"/>
              <a:t> </a:t>
            </a:r>
            <a:r>
              <a:rPr lang="ru-RU" sz="3200" b="1" i="1" dirty="0" smtClean="0"/>
              <a:t>І </a:t>
            </a:r>
            <a:r>
              <a:rPr lang="ru-RU" sz="3200" b="1" i="1" dirty="0" err="1" smtClean="0"/>
              <a:t>відміни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грецького</a:t>
            </a:r>
            <a:r>
              <a:rPr lang="ru-RU" sz="3200" b="1" i="1" dirty="0" smtClean="0"/>
              <a:t> </a:t>
            </a:r>
            <a:r>
              <a:rPr lang="ru-RU" sz="3200" b="1" i="1" dirty="0" err="1"/>
              <a:t>походження</a:t>
            </a:r>
            <a:endParaRPr lang="uk-UA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630466"/>
              </p:ext>
            </p:extLst>
          </p:nvPr>
        </p:nvGraphicFramePr>
        <p:xfrm>
          <a:off x="971600" y="1628800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uk-UA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ae</a:t>
                      </a:r>
                      <a:endParaRPr lang="uk-UA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ā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rum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ae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-am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ā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</p:spPr>
        <p:txBody>
          <a:bodyPr/>
          <a:lstStyle/>
          <a:p>
            <a:pPr algn="ctr"/>
            <a:r>
              <a:rPr lang="uk-UA" dirty="0" smtClean="0"/>
              <a:t>Скорочення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b="1" dirty="0" smtClean="0"/>
              <a:t>A.</a:t>
            </a:r>
            <a:r>
              <a:rPr lang="en-US" sz="2800" dirty="0" smtClean="0"/>
              <a:t> – 	</a:t>
            </a:r>
            <a:r>
              <a:rPr lang="en-US" sz="2800" b="1" dirty="0" smtClean="0"/>
              <a:t>arteria</a:t>
            </a:r>
            <a:r>
              <a:rPr lang="en-US" sz="2800" dirty="0" smtClean="0"/>
              <a:t> 	</a:t>
            </a:r>
          </a:p>
          <a:p>
            <a:pPr lvl="1"/>
            <a:r>
              <a:rPr lang="en-US" sz="2800" b="1" dirty="0" smtClean="0"/>
              <a:t>Aa.</a:t>
            </a:r>
            <a:r>
              <a:rPr lang="en-US" sz="2800" dirty="0" smtClean="0"/>
              <a:t> – 	</a:t>
            </a:r>
            <a:r>
              <a:rPr lang="en-US" sz="2800" b="1" dirty="0" smtClean="0"/>
              <a:t>arteriae</a:t>
            </a:r>
            <a:r>
              <a:rPr lang="en-US" sz="2800" dirty="0" smtClean="0"/>
              <a:t> 	</a:t>
            </a:r>
          </a:p>
          <a:p>
            <a:pPr lvl="1"/>
            <a:r>
              <a:rPr lang="en-US" sz="2800" b="1" dirty="0" smtClean="0"/>
              <a:t>V. </a:t>
            </a:r>
            <a:r>
              <a:rPr lang="en-US" sz="2800" dirty="0" smtClean="0"/>
              <a:t>– 	</a:t>
            </a:r>
            <a:r>
              <a:rPr lang="en-US" sz="2800" b="1" dirty="0" smtClean="0"/>
              <a:t>vena</a:t>
            </a:r>
            <a:r>
              <a:rPr lang="en-US" sz="2800" dirty="0" smtClean="0"/>
              <a:t> 	</a:t>
            </a:r>
          </a:p>
          <a:p>
            <a:pPr lvl="1"/>
            <a:r>
              <a:rPr lang="en-US" sz="2800" b="1" dirty="0" smtClean="0"/>
              <a:t>Vv.</a:t>
            </a:r>
            <a:r>
              <a:rPr lang="en-US" sz="2800" dirty="0" smtClean="0"/>
              <a:t> – 	</a:t>
            </a:r>
            <a:r>
              <a:rPr lang="en-US" sz="2800" b="1" dirty="0" smtClean="0"/>
              <a:t>venae</a:t>
            </a:r>
            <a:r>
              <a:rPr lang="en-US" sz="2800" dirty="0" smtClean="0"/>
              <a:t> 	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9181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132856"/>
            <a:ext cx="6637468" cy="1362075"/>
          </a:xfrm>
        </p:spPr>
        <p:txBody>
          <a:bodyPr/>
          <a:lstStyle/>
          <a:p>
            <a:pPr algn="ctr"/>
            <a:r>
              <a:rPr lang="en-US" sz="5400" b="1" dirty="0" smtClean="0"/>
              <a:t>PRAEPOSITIONES</a:t>
            </a:r>
            <a:endParaRPr lang="uk-UA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9632" y="3933056"/>
            <a:ext cx="6637467" cy="1520413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Прийменники</a:t>
            </a:r>
            <a:endParaRPr lang="uk-UA" sz="3200" b="1" dirty="0"/>
          </a:p>
        </p:txBody>
      </p:sp>
    </p:spTree>
    <p:extLst>
      <p:ext uri="{BB962C8B-B14F-4D97-AF65-F5344CB8AC3E}">
        <p14:creationId xmlns:p14="http://schemas.microsoft.com/office/powerpoint/2010/main" val="1032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673</TotalTime>
  <Words>757</Words>
  <Application>Microsoft Office PowerPoint</Application>
  <PresentationFormat>Экран (4:3)</PresentationFormat>
  <Paragraphs>241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Остин</vt:lpstr>
      <vt:lpstr>DECLINATIO PRIMA</vt:lpstr>
      <vt:lpstr>Презентация PowerPoint</vt:lpstr>
      <vt:lpstr>Система закінчень іменників І відміни</vt:lpstr>
      <vt:lpstr>Презентация PowerPoint</vt:lpstr>
      <vt:lpstr>Презентация PowerPoint</vt:lpstr>
      <vt:lpstr>Грецькі іменники 1 відміни</vt:lpstr>
      <vt:lpstr>Зразок відмінювання іменника І відміни грецького походження</vt:lpstr>
      <vt:lpstr>Скорочення</vt:lpstr>
      <vt:lpstr>PRAEPOSITIONES</vt:lpstr>
      <vt:lpstr>Praepositiones</vt:lpstr>
      <vt:lpstr>Прийменники, що керують Ablativus</vt:lpstr>
      <vt:lpstr>Прийменники, що керують Accusativus</vt:lpstr>
      <vt:lpstr>Прийменники, що керують Accusativus та Ablativus</vt:lpstr>
      <vt:lpstr>Прийменники, що керують Genetivus</vt:lpstr>
      <vt:lpstr>Професійні медичні вислови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DECLINATIO PRIMA</dc:title>
  <dc:creator>Ми</dc:creator>
  <cp:lastModifiedBy>Ми</cp:lastModifiedBy>
  <cp:revision>33</cp:revision>
  <dcterms:created xsi:type="dcterms:W3CDTF">2017-11-10T18:22:56Z</dcterms:created>
  <dcterms:modified xsi:type="dcterms:W3CDTF">2021-10-22T11:57:46Z</dcterms:modified>
</cp:coreProperties>
</file>