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8" r:id="rId6"/>
    <p:sldId id="262" r:id="rId7"/>
    <p:sldId id="266" r:id="rId8"/>
    <p:sldId id="265" r:id="rId9"/>
    <p:sldId id="264" r:id="rId10"/>
    <p:sldId id="267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28" autoAdjust="0"/>
    <p:restoredTop sz="94660"/>
  </p:normalViewPr>
  <p:slideViewPr>
    <p:cSldViewPr>
      <p:cViewPr varScale="1">
        <p:scale>
          <a:sx n="99" d="100"/>
          <a:sy n="99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0" y="2420888"/>
            <a:ext cx="3672407" cy="2808312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/>
              <a:t>DECLINATIO II</a:t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uk-UA" sz="2800" b="1" dirty="0" smtClean="0"/>
              <a:t>Друга відміна іменників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247894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7024744" cy="889168"/>
          </a:xfrm>
        </p:spPr>
        <p:txBody>
          <a:bodyPr/>
          <a:lstStyle/>
          <a:p>
            <a:pPr algn="ctr"/>
            <a:r>
              <a:rPr lang="uk-UA" dirty="0" smtClean="0"/>
              <a:t>Скорочення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1988840"/>
            <a:ext cx="6777317" cy="4248472"/>
          </a:xfrm>
        </p:spPr>
        <p:txBody>
          <a:bodyPr>
            <a:normAutofit/>
          </a:bodyPr>
          <a:lstStyle/>
          <a:p>
            <a:pPr lvl="1"/>
            <a:r>
              <a:rPr lang="en-US" sz="2800" b="1" dirty="0" err="1" smtClean="0"/>
              <a:t>Lig</a:t>
            </a:r>
            <a:r>
              <a:rPr lang="en-US" sz="2800" b="1" dirty="0" smtClean="0"/>
              <a:t>.</a:t>
            </a:r>
            <a:r>
              <a:rPr lang="en-US" sz="2800" dirty="0" smtClean="0"/>
              <a:t> – 	</a:t>
            </a:r>
            <a:r>
              <a:rPr lang="en-US" sz="2800" b="1" dirty="0" smtClean="0"/>
              <a:t>ligamentum</a:t>
            </a:r>
            <a:r>
              <a:rPr lang="en-US" sz="2800" dirty="0" smtClean="0"/>
              <a:t>	</a:t>
            </a:r>
          </a:p>
          <a:p>
            <a:pPr lvl="1"/>
            <a:r>
              <a:rPr lang="en-US" sz="2800" b="1" dirty="0" err="1" smtClean="0"/>
              <a:t>Ligg</a:t>
            </a:r>
            <a:r>
              <a:rPr lang="en-US" sz="2800" b="1" dirty="0" smtClean="0"/>
              <a:t>.</a:t>
            </a:r>
            <a:r>
              <a:rPr lang="en-US" sz="2800" dirty="0" smtClean="0"/>
              <a:t> – 	</a:t>
            </a:r>
            <a:r>
              <a:rPr lang="en-US" sz="2800" b="1" dirty="0" err="1" smtClean="0"/>
              <a:t>ligamenta</a:t>
            </a:r>
            <a:endParaRPr lang="en-US" sz="2800" dirty="0" smtClean="0"/>
          </a:p>
          <a:p>
            <a:pPr lvl="1"/>
            <a:r>
              <a:rPr lang="en-US" sz="2800" b="1" dirty="0" smtClean="0"/>
              <a:t>M. </a:t>
            </a:r>
            <a:r>
              <a:rPr lang="en-US" sz="2800" dirty="0" smtClean="0"/>
              <a:t>– 	</a:t>
            </a:r>
            <a:r>
              <a:rPr lang="en-US" sz="2800" b="1" dirty="0" err="1" smtClean="0"/>
              <a:t>musculus</a:t>
            </a:r>
            <a:endParaRPr lang="en-US" sz="2800" dirty="0" smtClean="0"/>
          </a:p>
          <a:p>
            <a:pPr lvl="1"/>
            <a:r>
              <a:rPr lang="en-US" sz="2800" b="1" dirty="0" smtClean="0"/>
              <a:t>Mm.</a:t>
            </a:r>
            <a:r>
              <a:rPr lang="en-US" sz="2800" dirty="0" smtClean="0"/>
              <a:t> – 	</a:t>
            </a:r>
            <a:r>
              <a:rPr lang="en-US" sz="2800" b="1" dirty="0" err="1" smtClean="0"/>
              <a:t>musculi</a:t>
            </a:r>
            <a:endParaRPr lang="en-US" sz="2800" b="1" dirty="0" smtClean="0"/>
          </a:p>
          <a:p>
            <a:pPr lvl="1"/>
            <a:r>
              <a:rPr lang="en-US" sz="2800" b="1" dirty="0" smtClean="0"/>
              <a:t>N. – 	</a:t>
            </a:r>
            <a:r>
              <a:rPr lang="en-US" sz="2800" b="1" dirty="0" err="1" smtClean="0"/>
              <a:t>nervus</a:t>
            </a:r>
            <a:endParaRPr lang="en-US" sz="2800" b="1" dirty="0" smtClean="0"/>
          </a:p>
          <a:p>
            <a:pPr lvl="1"/>
            <a:r>
              <a:rPr lang="en-US" sz="2800" b="1" dirty="0" err="1" smtClean="0"/>
              <a:t>Nn</a:t>
            </a:r>
            <a:r>
              <a:rPr lang="en-US" sz="2800" b="1" dirty="0" smtClean="0"/>
              <a:t>. – 	</a:t>
            </a:r>
            <a:r>
              <a:rPr lang="en-US" sz="2800" b="1" dirty="0" err="1" smtClean="0"/>
              <a:t>nervi</a:t>
            </a:r>
            <a:endParaRPr lang="en-US" sz="2800" b="1" dirty="0" smtClean="0"/>
          </a:p>
          <a:p>
            <a:pPr lvl="1"/>
            <a:r>
              <a:rPr lang="en-US" sz="2800" b="1" dirty="0" smtClean="0"/>
              <a:t>R. – 	ramus</a:t>
            </a:r>
          </a:p>
          <a:p>
            <a:pPr lvl="1"/>
            <a:r>
              <a:rPr lang="en-US" sz="2800" b="1" dirty="0" smtClean="0"/>
              <a:t>Rr. – 	rami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54334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620688"/>
            <a:ext cx="6777317" cy="5112568"/>
          </a:xfrm>
        </p:spPr>
        <p:txBody>
          <a:bodyPr>
            <a:normAutofit lnSpcReduction="10000"/>
          </a:bodyPr>
          <a:lstStyle/>
          <a:p>
            <a:pPr marL="68580" indent="0">
              <a:lnSpc>
                <a:spcPct val="150000"/>
              </a:lnSpc>
              <a:buNone/>
            </a:pPr>
            <a:r>
              <a:rPr lang="uk-UA" b="1" dirty="0" smtClean="0"/>
              <a:t>За другою відміною відмінюються також прикметники 1 групи:</a:t>
            </a:r>
          </a:p>
          <a:p>
            <a:pPr>
              <a:lnSpc>
                <a:spcPct val="150000"/>
              </a:lnSpc>
            </a:pPr>
            <a:r>
              <a:rPr lang="uk-UA" dirty="0" smtClean="0"/>
              <a:t>Чоловічий рід на </a:t>
            </a:r>
            <a:r>
              <a:rPr lang="en-US" dirty="0" smtClean="0"/>
              <a:t>-us, -</a:t>
            </a:r>
            <a:r>
              <a:rPr lang="en-US" dirty="0" err="1" smtClean="0"/>
              <a:t>er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uk-UA" dirty="0" smtClean="0"/>
              <a:t>Жіночий рід на -</a:t>
            </a:r>
            <a:r>
              <a:rPr lang="en-US" dirty="0" smtClean="0"/>
              <a:t>a</a:t>
            </a:r>
            <a:endParaRPr lang="uk-UA" dirty="0" smtClean="0"/>
          </a:p>
          <a:p>
            <a:pPr marL="0" indent="0" algn="ctr">
              <a:buNone/>
            </a:pPr>
            <a:r>
              <a:rPr lang="en-GB" dirty="0" err="1"/>
              <a:t>gastricus</a:t>
            </a:r>
            <a:r>
              <a:rPr lang="en-GB" dirty="0"/>
              <a:t>, a, um</a:t>
            </a:r>
          </a:p>
          <a:p>
            <a:pPr marL="0" indent="0" algn="ctr">
              <a:buNone/>
            </a:pPr>
            <a:r>
              <a:rPr lang="en-GB" dirty="0" err="1" smtClean="0"/>
              <a:t>fibrosus</a:t>
            </a:r>
            <a:r>
              <a:rPr lang="en-GB" dirty="0"/>
              <a:t>, a, </a:t>
            </a:r>
            <a:r>
              <a:rPr lang="en-GB" dirty="0" smtClean="0"/>
              <a:t>um</a:t>
            </a:r>
            <a:endParaRPr lang="uk-UA" dirty="0" smtClean="0"/>
          </a:p>
          <a:p>
            <a:pPr marL="0" indent="0" algn="ctr">
              <a:buNone/>
            </a:pPr>
            <a:r>
              <a:rPr lang="en-GB" dirty="0" err="1" smtClean="0"/>
              <a:t>magnus</a:t>
            </a:r>
            <a:r>
              <a:rPr lang="en-GB" dirty="0"/>
              <a:t>, a, um</a:t>
            </a:r>
          </a:p>
          <a:p>
            <a:pPr marL="0" indent="0" algn="ctr">
              <a:buNone/>
            </a:pPr>
            <a:r>
              <a:rPr lang="en-GB" dirty="0" err="1" smtClean="0"/>
              <a:t>proprius</a:t>
            </a:r>
            <a:r>
              <a:rPr lang="en-GB" dirty="0"/>
              <a:t>, a, um</a:t>
            </a:r>
          </a:p>
          <a:p>
            <a:pPr marL="0" indent="0" algn="ctr">
              <a:buNone/>
            </a:pPr>
            <a:r>
              <a:rPr lang="en-GB" dirty="0" smtClean="0"/>
              <a:t>longus</a:t>
            </a:r>
            <a:r>
              <a:rPr lang="en-GB" dirty="0"/>
              <a:t>, a, </a:t>
            </a:r>
            <a:r>
              <a:rPr lang="en-GB" dirty="0" smtClean="0"/>
              <a:t>um</a:t>
            </a:r>
            <a:endParaRPr lang="en-GB" dirty="0"/>
          </a:p>
          <a:p>
            <a:pPr marL="0" indent="0" algn="ctr">
              <a:buNone/>
            </a:pPr>
            <a:r>
              <a:rPr lang="en-GB" dirty="0"/>
              <a:t>sinister, </a:t>
            </a:r>
            <a:r>
              <a:rPr lang="en-GB" dirty="0" err="1"/>
              <a:t>tra</a:t>
            </a:r>
            <a:r>
              <a:rPr lang="en-GB" dirty="0"/>
              <a:t>, </a:t>
            </a:r>
            <a:r>
              <a:rPr lang="en-GB" dirty="0" err="1"/>
              <a:t>trum</a:t>
            </a:r>
            <a:endParaRPr lang="en-GB" dirty="0"/>
          </a:p>
          <a:p>
            <a:pPr marL="0" indent="0" algn="ctr">
              <a:buNone/>
            </a:pPr>
            <a:r>
              <a:rPr lang="en-GB" dirty="0" err="1"/>
              <a:t>dexter</a:t>
            </a:r>
            <a:r>
              <a:rPr lang="en-GB" dirty="0"/>
              <a:t>, </a:t>
            </a:r>
            <a:r>
              <a:rPr lang="en-GB" dirty="0" err="1"/>
              <a:t>tra</a:t>
            </a:r>
            <a:r>
              <a:rPr lang="en-GB" dirty="0"/>
              <a:t>, </a:t>
            </a:r>
            <a:r>
              <a:rPr lang="en-GB" dirty="0" err="1" smtClean="0"/>
              <a:t>trum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49731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7024744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Іменники ІІ відміни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196752"/>
            <a:ext cx="7848872" cy="5184576"/>
          </a:xfrm>
        </p:spPr>
        <p:txBody>
          <a:bodyPr>
            <a:noAutofit/>
          </a:bodyPr>
          <a:lstStyle/>
          <a:p>
            <a:pPr marL="68580" indent="0" algn="just">
              <a:buNone/>
            </a:pPr>
            <a:r>
              <a:rPr lang="en-US" sz="1800" dirty="0" smtClean="0"/>
              <a:t>	           </a:t>
            </a:r>
            <a:r>
              <a:rPr lang="uk-UA" sz="1800" dirty="0" smtClean="0"/>
              <a:t>		</a:t>
            </a:r>
            <a:r>
              <a:rPr lang="en-US" sz="1800" dirty="0" smtClean="0"/>
              <a:t>Nom. sing.      Gen. sing.</a:t>
            </a:r>
          </a:p>
          <a:p>
            <a:pPr algn="just"/>
            <a:r>
              <a:rPr lang="uk-UA" sz="1800" u="sng" dirty="0" smtClean="0"/>
              <a:t>Чоловічий рід</a:t>
            </a:r>
            <a:r>
              <a:rPr lang="uk-UA" sz="1800" dirty="0" smtClean="0"/>
              <a:t>	</a:t>
            </a:r>
            <a:r>
              <a:rPr lang="en-US" sz="1800" b="1" dirty="0" smtClean="0"/>
              <a:t>-us</a:t>
            </a:r>
            <a:r>
              <a:rPr lang="en-US" sz="1800" b="1" dirty="0"/>
              <a:t>, -</a:t>
            </a:r>
            <a:r>
              <a:rPr lang="en-US" sz="1800" b="1" dirty="0" err="1" smtClean="0"/>
              <a:t>er</a:t>
            </a:r>
            <a:r>
              <a:rPr lang="uk-UA" sz="1800" dirty="0"/>
              <a:t>	</a:t>
            </a:r>
            <a:r>
              <a:rPr lang="uk-UA" sz="1800" dirty="0" smtClean="0"/>
              <a:t>	</a:t>
            </a:r>
            <a:r>
              <a:rPr lang="en-US" sz="1800" b="1" dirty="0" smtClean="0"/>
              <a:t>-</a:t>
            </a:r>
            <a:r>
              <a:rPr lang="en-US" sz="1800" b="1" dirty="0" err="1" smtClean="0"/>
              <a:t>i</a:t>
            </a:r>
            <a:r>
              <a:rPr lang="en-US" sz="1800" dirty="0" smtClean="0"/>
              <a:t>	</a:t>
            </a:r>
            <a:r>
              <a:rPr lang="en-US" sz="1800" b="1" dirty="0" err="1" smtClean="0"/>
              <a:t>sirupus</a:t>
            </a:r>
            <a:r>
              <a:rPr lang="en-US" sz="1800" b="1" dirty="0"/>
              <a:t>, </a:t>
            </a:r>
            <a:r>
              <a:rPr lang="en-US" sz="1800" b="1" dirty="0" err="1"/>
              <a:t>i</a:t>
            </a:r>
            <a:r>
              <a:rPr lang="en-US" sz="1800" b="1" dirty="0"/>
              <a:t> </a:t>
            </a:r>
            <a:r>
              <a:rPr lang="en-US" sz="1800" b="1" dirty="0" smtClean="0"/>
              <a:t>m					</a:t>
            </a:r>
            <a:r>
              <a:rPr lang="uk-UA" sz="1800" b="1" dirty="0" smtClean="0"/>
              <a:t>		</a:t>
            </a:r>
            <a:r>
              <a:rPr lang="en-US" sz="1800" b="1" dirty="0" err="1" smtClean="0"/>
              <a:t>musculus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i</a:t>
            </a:r>
            <a:r>
              <a:rPr lang="en-US" sz="1800" b="1" dirty="0" smtClean="0"/>
              <a:t> m</a:t>
            </a:r>
            <a:endParaRPr lang="en-US" sz="1800" dirty="0"/>
          </a:p>
          <a:p>
            <a:pPr marL="68580" indent="0" algn="just">
              <a:buNone/>
            </a:pPr>
            <a:r>
              <a:rPr lang="en-US" sz="1800" dirty="0" smtClean="0"/>
              <a:t>					</a:t>
            </a:r>
            <a:r>
              <a:rPr lang="uk-UA" sz="1800" dirty="0" smtClean="0"/>
              <a:t>	</a:t>
            </a:r>
            <a:r>
              <a:rPr lang="en-US" sz="1800" b="1" dirty="0" smtClean="0"/>
              <a:t>cancer</a:t>
            </a:r>
            <a:r>
              <a:rPr lang="en-US" sz="1800" b="1" dirty="0"/>
              <a:t>, cri </a:t>
            </a:r>
            <a:r>
              <a:rPr lang="en-US" sz="1800" b="1" dirty="0" smtClean="0"/>
              <a:t>m</a:t>
            </a:r>
            <a:endParaRPr lang="en-US" sz="1800" dirty="0" smtClean="0"/>
          </a:p>
          <a:p>
            <a:pPr marL="68580" indent="0" algn="just">
              <a:buNone/>
            </a:pPr>
            <a:r>
              <a:rPr lang="en-US" sz="1800" b="1" dirty="0" smtClean="0"/>
              <a:t>					</a:t>
            </a:r>
            <a:r>
              <a:rPr lang="uk-UA" sz="1800" b="1" dirty="0" smtClean="0"/>
              <a:t>	</a:t>
            </a:r>
            <a:r>
              <a:rPr lang="en-US" sz="1800" b="1" spc="-100" dirty="0" err="1" smtClean="0"/>
              <a:t>paediater</a:t>
            </a:r>
            <a:r>
              <a:rPr lang="en-US" sz="1800" b="1" spc="-100" dirty="0" smtClean="0"/>
              <a:t>, tri m</a:t>
            </a:r>
            <a:endParaRPr lang="en-US" sz="1800" spc="-100" dirty="0"/>
          </a:p>
          <a:p>
            <a:pPr marL="68580" indent="0" algn="just">
              <a:buNone/>
            </a:pPr>
            <a:endParaRPr lang="en-US" sz="1800" dirty="0"/>
          </a:p>
          <a:p>
            <a:pPr algn="just"/>
            <a:r>
              <a:rPr lang="uk-UA" sz="1800" u="sng" dirty="0" smtClean="0"/>
              <a:t>Середній рід</a:t>
            </a:r>
            <a:r>
              <a:rPr lang="uk-UA" sz="1800" dirty="0" smtClean="0"/>
              <a:t>	</a:t>
            </a:r>
            <a:r>
              <a:rPr lang="en-US" sz="1800" b="1" dirty="0" smtClean="0"/>
              <a:t>-um</a:t>
            </a:r>
            <a:r>
              <a:rPr lang="en-US" sz="1800" b="1" dirty="0"/>
              <a:t>, -</a:t>
            </a:r>
            <a:r>
              <a:rPr lang="en-US" sz="1800" b="1" dirty="0" smtClean="0"/>
              <a:t>on</a:t>
            </a:r>
            <a:r>
              <a:rPr lang="en-US" sz="1800" dirty="0" smtClean="0"/>
              <a:t> </a:t>
            </a:r>
            <a:r>
              <a:rPr lang="en-US" sz="1800" dirty="0"/>
              <a:t> </a:t>
            </a:r>
            <a:r>
              <a:rPr lang="en-US" sz="1800" dirty="0" smtClean="0"/>
              <a:t>          </a:t>
            </a:r>
            <a:r>
              <a:rPr lang="en-US" sz="1800" b="1" dirty="0" smtClean="0"/>
              <a:t>-</a:t>
            </a:r>
            <a:r>
              <a:rPr lang="en-US" sz="1800" b="1" dirty="0" err="1" smtClean="0"/>
              <a:t>i</a:t>
            </a:r>
            <a:r>
              <a:rPr lang="en-US" sz="1800" b="1" dirty="0" smtClean="0"/>
              <a:t>	</a:t>
            </a:r>
            <a:r>
              <a:rPr lang="en-US" sz="1800" b="1" dirty="0" err="1" smtClean="0"/>
              <a:t>infusum</a:t>
            </a:r>
            <a:r>
              <a:rPr lang="en-US" sz="1800" b="1" dirty="0"/>
              <a:t>, </a:t>
            </a:r>
            <a:r>
              <a:rPr lang="en-US" sz="1800" b="1" dirty="0" err="1"/>
              <a:t>i</a:t>
            </a:r>
            <a:r>
              <a:rPr lang="en-US" sz="1800" b="1" dirty="0"/>
              <a:t> </a:t>
            </a:r>
            <a:r>
              <a:rPr lang="en-US" sz="1800" b="1" dirty="0" smtClean="0"/>
              <a:t>n</a:t>
            </a:r>
          </a:p>
          <a:p>
            <a:pPr marL="68580" indent="0" algn="just">
              <a:buNone/>
            </a:pPr>
            <a:r>
              <a:rPr lang="en-US" sz="1800" dirty="0" smtClean="0"/>
              <a:t>					</a:t>
            </a:r>
            <a:r>
              <a:rPr lang="uk-UA" sz="1800" dirty="0" smtClean="0"/>
              <a:t>	</a:t>
            </a:r>
            <a:r>
              <a:rPr lang="en-US" sz="1800" b="1" dirty="0" err="1" smtClean="0"/>
              <a:t>organon</a:t>
            </a:r>
            <a:r>
              <a:rPr lang="en-US" sz="1800" b="1" dirty="0"/>
              <a:t>, </a:t>
            </a:r>
            <a:r>
              <a:rPr lang="en-US" sz="1800" b="1" dirty="0" err="1" smtClean="0"/>
              <a:t>i</a:t>
            </a:r>
            <a:r>
              <a:rPr lang="en-US" sz="1800" b="1" dirty="0" smtClean="0"/>
              <a:t> n</a:t>
            </a:r>
            <a:endParaRPr lang="en-US" sz="1800" dirty="0" smtClean="0"/>
          </a:p>
          <a:p>
            <a:pPr marL="68580" indent="0" algn="just">
              <a:buNone/>
            </a:pPr>
            <a:r>
              <a:rPr lang="en-US" sz="1800" b="1" dirty="0" smtClean="0"/>
              <a:t>					</a:t>
            </a:r>
            <a:r>
              <a:rPr lang="uk-UA" sz="1800" b="1" dirty="0" smtClean="0"/>
              <a:t>	</a:t>
            </a:r>
            <a:r>
              <a:rPr lang="en-US" sz="1800" b="1" dirty="0" smtClean="0"/>
              <a:t>ligamentum, </a:t>
            </a:r>
            <a:r>
              <a:rPr lang="en-US" sz="1800" b="1" dirty="0" err="1" smtClean="0"/>
              <a:t>i</a:t>
            </a:r>
            <a:r>
              <a:rPr lang="en-US" sz="1800" b="1" dirty="0" smtClean="0"/>
              <a:t> n</a:t>
            </a:r>
            <a:endParaRPr lang="en-US" sz="1800" dirty="0" smtClean="0"/>
          </a:p>
          <a:p>
            <a:pPr marL="68580" indent="0" algn="just">
              <a:buNone/>
            </a:pPr>
            <a:r>
              <a:rPr lang="uk-UA" sz="1800" b="1" dirty="0" err="1" smtClean="0"/>
              <a:t>Виннятки</a:t>
            </a:r>
            <a:r>
              <a:rPr lang="en-US" sz="1800" dirty="0" smtClean="0"/>
              <a:t>:</a:t>
            </a:r>
          </a:p>
          <a:p>
            <a:pPr algn="just"/>
            <a:r>
              <a:rPr lang="uk-UA" sz="1800" u="sng" dirty="0" smtClean="0"/>
              <a:t>Жіночий рід</a:t>
            </a:r>
            <a:r>
              <a:rPr lang="en-US" sz="1800" dirty="0" smtClean="0"/>
              <a:t>(</a:t>
            </a:r>
            <a:r>
              <a:rPr lang="en-US" sz="1800" b="1" dirty="0" smtClean="0"/>
              <a:t>-</a:t>
            </a:r>
            <a:r>
              <a:rPr lang="en-US" sz="1800" b="1" dirty="0"/>
              <a:t>us, -</a:t>
            </a:r>
            <a:r>
              <a:rPr lang="en-US" sz="1800" b="1" dirty="0" err="1"/>
              <a:t>er</a:t>
            </a:r>
            <a:r>
              <a:rPr lang="en-US" sz="1800" dirty="0"/>
              <a:t> </a:t>
            </a:r>
            <a:r>
              <a:rPr lang="uk-UA" sz="1800" dirty="0" smtClean="0"/>
              <a:t>у </a:t>
            </a:r>
            <a:r>
              <a:rPr lang="en-US" sz="1800" dirty="0" smtClean="0"/>
              <a:t>Nom</a:t>
            </a:r>
            <a:r>
              <a:rPr lang="en-US" sz="1800" dirty="0"/>
              <a:t>. sing.):</a:t>
            </a:r>
            <a:r>
              <a:rPr lang="en-US" sz="1800" dirty="0" smtClean="0"/>
              <a:t> </a:t>
            </a:r>
          </a:p>
          <a:p>
            <a:pPr marL="68580" indent="0" algn="just">
              <a:buNone/>
            </a:pPr>
            <a:r>
              <a:rPr lang="en-US" sz="1800" dirty="0" smtClean="0"/>
              <a:t>	</a:t>
            </a:r>
            <a:r>
              <a:rPr lang="en-US" sz="1800" b="1" dirty="0" smtClean="0"/>
              <a:t>diameter, tri f</a:t>
            </a:r>
            <a:r>
              <a:rPr lang="en-US" sz="1800" dirty="0" smtClean="0"/>
              <a:t>	</a:t>
            </a:r>
            <a:r>
              <a:rPr lang="en-US" sz="1800" b="1" dirty="0" smtClean="0"/>
              <a:t>	</a:t>
            </a:r>
            <a:r>
              <a:rPr lang="en-US" sz="1800" b="1" dirty="0" err="1" smtClean="0"/>
              <a:t>periodus</a:t>
            </a:r>
            <a:r>
              <a:rPr lang="en-US" sz="1800" b="1" dirty="0"/>
              <a:t>, </a:t>
            </a:r>
            <a:r>
              <a:rPr lang="en-US" sz="1800" b="1" dirty="0" err="1"/>
              <a:t>i</a:t>
            </a:r>
            <a:r>
              <a:rPr lang="en-US" sz="1800" b="1" dirty="0"/>
              <a:t> f</a:t>
            </a:r>
            <a:r>
              <a:rPr lang="en-US" sz="1800" dirty="0"/>
              <a:t> </a:t>
            </a:r>
            <a:r>
              <a:rPr lang="en-US" sz="1800" dirty="0" smtClean="0"/>
              <a:t>	</a:t>
            </a:r>
            <a:r>
              <a:rPr lang="en-US" sz="1800" b="1" dirty="0" err="1" smtClean="0"/>
              <a:t>crystallus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i</a:t>
            </a:r>
            <a:r>
              <a:rPr lang="en-US" sz="1800" b="1" dirty="0" smtClean="0"/>
              <a:t> f</a:t>
            </a:r>
            <a:endParaRPr lang="uk-UA" sz="1800" b="1" dirty="0" smtClean="0"/>
          </a:p>
          <a:p>
            <a:pPr marL="68580" indent="0" algn="just">
              <a:buNone/>
            </a:pPr>
            <a:endParaRPr lang="en-US" sz="1800" dirty="0"/>
          </a:p>
          <a:p>
            <a:pPr algn="just"/>
            <a:r>
              <a:rPr lang="uk-UA" sz="1800" u="sng" dirty="0" smtClean="0"/>
              <a:t>Середній рід</a:t>
            </a:r>
            <a:r>
              <a:rPr lang="en-US" sz="1800" dirty="0" smtClean="0"/>
              <a:t>(</a:t>
            </a:r>
            <a:r>
              <a:rPr lang="en-US" sz="1800" b="1" dirty="0" smtClean="0"/>
              <a:t>-us</a:t>
            </a:r>
            <a:r>
              <a:rPr lang="en-US" sz="1800" dirty="0" smtClean="0"/>
              <a:t> </a:t>
            </a:r>
            <a:r>
              <a:rPr lang="uk-UA" sz="1800" dirty="0" smtClean="0"/>
              <a:t>у</a:t>
            </a:r>
            <a:r>
              <a:rPr lang="en-US" sz="1800" dirty="0" smtClean="0"/>
              <a:t> </a:t>
            </a:r>
            <a:r>
              <a:rPr lang="en-US" sz="1800" dirty="0"/>
              <a:t>Nom. sing.): </a:t>
            </a:r>
            <a:r>
              <a:rPr lang="en-US" sz="1800" dirty="0" smtClean="0"/>
              <a:t>		</a:t>
            </a:r>
            <a:r>
              <a:rPr lang="en-US" sz="1800" b="1" dirty="0" smtClean="0"/>
              <a:t>virus</a:t>
            </a:r>
            <a:r>
              <a:rPr lang="en-US" sz="1800" b="1" dirty="0"/>
              <a:t>, </a:t>
            </a:r>
            <a:r>
              <a:rPr lang="en-US" sz="1800" b="1" dirty="0" err="1" smtClean="0"/>
              <a:t>i</a:t>
            </a:r>
            <a:r>
              <a:rPr lang="en-US" sz="1800" b="1" dirty="0" smtClean="0"/>
              <a:t> n</a:t>
            </a:r>
            <a:r>
              <a:rPr lang="en-US" sz="1800" dirty="0" smtClean="0"/>
              <a:t> </a:t>
            </a:r>
            <a:endParaRPr lang="uk-UA" sz="1800" b="1" dirty="0"/>
          </a:p>
        </p:txBody>
      </p:sp>
    </p:spTree>
    <p:extLst>
      <p:ext uri="{BB962C8B-B14F-4D97-AF65-F5344CB8AC3E}">
        <p14:creationId xmlns:p14="http://schemas.microsoft.com/office/powerpoint/2010/main" val="807375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7024744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Закінчення іменників ІІ відміни</a:t>
            </a: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190452"/>
              </p:ext>
            </p:extLst>
          </p:nvPr>
        </p:nvGraphicFramePr>
        <p:xfrm>
          <a:off x="611560" y="1484784"/>
          <a:ext cx="7920880" cy="4185631"/>
        </p:xfrm>
        <a:graphic>
          <a:graphicData uri="http://schemas.openxmlformats.org/drawingml/2006/table">
            <a:tbl>
              <a:tblPr firstRow="1" bandCol="1">
                <a:tableStyleId>{5C22544A-7EE6-4342-B048-85BDC9FD1C3A}</a:tableStyleId>
              </a:tblPr>
              <a:tblGrid>
                <a:gridCol w="1009524"/>
                <a:gridCol w="1242490"/>
                <a:gridCol w="1708426"/>
                <a:gridCol w="1087180"/>
                <a:gridCol w="1242490"/>
                <a:gridCol w="1630770"/>
              </a:tblGrid>
              <a:tr h="512005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i="1" dirty="0" err="1" smtClean="0"/>
                        <a:t>singularis</a:t>
                      </a:r>
                      <a:endParaRPr lang="uk-UA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i="1" dirty="0" err="1" smtClean="0"/>
                        <a:t>pluralis</a:t>
                      </a:r>
                      <a:endParaRPr lang="uk-UA" sz="24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536311">
                <a:tc>
                  <a:txBody>
                    <a:bodyPr/>
                    <a:lstStyle/>
                    <a:p>
                      <a:endParaRPr lang="uk-UA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m, f</a:t>
                      </a:r>
                      <a:endParaRPr lang="uk-UA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</a:t>
                      </a:r>
                      <a:endParaRPr lang="uk-UA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sz="24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m, f</a:t>
                      </a:r>
                      <a:endParaRPr lang="uk-UA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</a:t>
                      </a:r>
                      <a:endParaRPr lang="uk-UA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447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N.</a:t>
                      </a:r>
                      <a:endParaRPr lang="uk-UA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-us, -</a:t>
                      </a:r>
                      <a:r>
                        <a:rPr lang="en-US" sz="2400" b="1" dirty="0" err="1" smtClean="0"/>
                        <a:t>er</a:t>
                      </a:r>
                      <a:endParaRPr lang="uk-U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-um, -on</a:t>
                      </a:r>
                      <a:endParaRPr lang="uk-U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N.</a:t>
                      </a:r>
                      <a:endParaRPr lang="uk-UA" sz="24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-</a:t>
                      </a:r>
                      <a:r>
                        <a:rPr lang="en-US" sz="2400" b="1" dirty="0" err="1" smtClean="0"/>
                        <a:t>i</a:t>
                      </a:r>
                      <a:endParaRPr lang="uk-U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-a</a:t>
                      </a:r>
                      <a:endParaRPr lang="uk-U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447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G.</a:t>
                      </a:r>
                      <a:endParaRPr lang="uk-UA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-</a:t>
                      </a:r>
                      <a:r>
                        <a:rPr lang="en-US" sz="2400" b="1" dirty="0" err="1" smtClean="0"/>
                        <a:t>i</a:t>
                      </a:r>
                      <a:endParaRPr lang="uk-U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-</a:t>
                      </a:r>
                      <a:r>
                        <a:rPr lang="en-US" sz="2400" b="1" dirty="0" err="1" smtClean="0"/>
                        <a:t>i</a:t>
                      </a:r>
                      <a:endParaRPr lang="uk-U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G.</a:t>
                      </a:r>
                      <a:endParaRPr lang="uk-UA" sz="24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-</a:t>
                      </a:r>
                      <a:r>
                        <a:rPr lang="en-US" sz="2400" b="1" dirty="0" err="1" smtClean="0"/>
                        <a:t>ōrum</a:t>
                      </a:r>
                      <a:endParaRPr lang="uk-U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-</a:t>
                      </a:r>
                      <a:r>
                        <a:rPr lang="en-US" sz="2400" b="1" dirty="0" err="1" smtClean="0"/>
                        <a:t>ōrum</a:t>
                      </a:r>
                      <a:endParaRPr lang="uk-UA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474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D. 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-o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-o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-is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-is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161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Acc.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-um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-um, -on</a:t>
                      </a:r>
                      <a:r>
                        <a:rPr lang="en-US" sz="24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</a:rPr>
                        <a:t>(=Nom.)</a:t>
                      </a:r>
                      <a:endParaRPr lang="uk-UA" sz="2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Acc.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os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-a</a:t>
                      </a:r>
                      <a:r>
                        <a:rPr lang="en-US" sz="2400" b="1" baseline="0" dirty="0" smtClean="0">
                          <a:solidFill>
                            <a:schemeClr val="tx1"/>
                          </a:solidFill>
                        </a:rPr>
                        <a:t> (=Nom.)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200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Abl.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-ō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-ō</a:t>
                      </a:r>
                      <a:endParaRPr lang="uk-UA" sz="2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Abl.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-is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-is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4659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024744" cy="108012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Masculinum </a:t>
            </a:r>
            <a:r>
              <a:rPr lang="uk-UA" b="1" dirty="0" smtClean="0"/>
              <a:t>на </a:t>
            </a:r>
            <a:r>
              <a:rPr lang="en-US" b="1" dirty="0" smtClean="0"/>
              <a:t>-us</a:t>
            </a:r>
            <a:r>
              <a:rPr lang="en-US" dirty="0" smtClean="0"/>
              <a:t>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412776"/>
            <a:ext cx="6777317" cy="648072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en-US" sz="2800" b="1" dirty="0" err="1" smtClean="0"/>
              <a:t>sirupus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i</a:t>
            </a:r>
            <a:r>
              <a:rPr lang="en-US" sz="2800" b="1" dirty="0" smtClean="0"/>
              <a:t> m</a:t>
            </a:r>
            <a:endParaRPr lang="uk-UA" sz="28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4051459"/>
              </p:ext>
            </p:extLst>
          </p:nvPr>
        </p:nvGraphicFramePr>
        <p:xfrm>
          <a:off x="899592" y="2132856"/>
          <a:ext cx="7344816" cy="3786411"/>
        </p:xfrm>
        <a:graphic>
          <a:graphicData uri="http://schemas.openxmlformats.org/drawingml/2006/table">
            <a:tbl>
              <a:tblPr firstRow="1" bandCol="1">
                <a:tableStyleId>{5C22544A-7EE6-4342-B048-85BDC9FD1C3A}</a:tableStyleId>
              </a:tblPr>
              <a:tblGrid>
                <a:gridCol w="1080120"/>
                <a:gridCol w="2592288"/>
                <a:gridCol w="1008112"/>
                <a:gridCol w="2664296"/>
              </a:tblGrid>
              <a:tr h="43204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i="1" dirty="0" err="1" smtClean="0"/>
                        <a:t>singularis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i="1" dirty="0" err="1" smtClean="0"/>
                        <a:t>pluralis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N.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sirup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us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N.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sirup-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sirup-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sirup-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ōrum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D. 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sirup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sirup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is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Acc.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sirup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um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Acc.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sirup-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os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Abl.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sirup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ō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Abl.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sirup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is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467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024744" cy="1080120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Іменники на </a:t>
            </a:r>
            <a:r>
              <a:rPr lang="en-US" b="1" dirty="0" smtClean="0"/>
              <a:t>-</a:t>
            </a:r>
            <a:r>
              <a:rPr lang="en-US" b="1" dirty="0" err="1" smtClean="0"/>
              <a:t>er</a:t>
            </a:r>
            <a:r>
              <a:rPr lang="en-US" dirty="0" smtClean="0"/>
              <a:t>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412776"/>
            <a:ext cx="6777317" cy="648072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en-US" sz="2800" b="1" dirty="0"/>
              <a:t>diameter, tri f</a:t>
            </a:r>
            <a:endParaRPr lang="uk-UA" sz="28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845626"/>
              </p:ext>
            </p:extLst>
          </p:nvPr>
        </p:nvGraphicFramePr>
        <p:xfrm>
          <a:off x="899592" y="2132856"/>
          <a:ext cx="7344816" cy="3786411"/>
        </p:xfrm>
        <a:graphic>
          <a:graphicData uri="http://schemas.openxmlformats.org/drawingml/2006/table">
            <a:tbl>
              <a:tblPr firstRow="1" bandCol="1">
                <a:tableStyleId>{5C22544A-7EE6-4342-B048-85BDC9FD1C3A}</a:tableStyleId>
              </a:tblPr>
              <a:tblGrid>
                <a:gridCol w="1080120"/>
                <a:gridCol w="2592288"/>
                <a:gridCol w="1008112"/>
                <a:gridCol w="2664296"/>
              </a:tblGrid>
              <a:tr h="43204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i="1" dirty="0" err="1" smtClean="0"/>
                        <a:t>singularis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i="1" dirty="0" err="1" smtClean="0"/>
                        <a:t>pluralis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N.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/>
                        <a:t>diameter</a:t>
                      </a:r>
                      <a:endParaRPr lang="uk-UA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N.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/>
                        <a:t>diametr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/>
                        <a:t>diametr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/>
                        <a:t>diametr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ōrum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D. 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/>
                        <a:t>diametr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/>
                        <a:t>diametr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is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Acc.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/>
                        <a:t>diametr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um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Acc.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/>
                        <a:t>diametr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os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Abl.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/>
                        <a:t>diametr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ō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Abl.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/>
                        <a:t>diametr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is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226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628800"/>
            <a:ext cx="6777317" cy="648072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en-US" sz="2800" b="1" dirty="0" err="1" smtClean="0"/>
              <a:t>infusum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i</a:t>
            </a:r>
            <a:r>
              <a:rPr lang="en-US" sz="2800" b="1" dirty="0" smtClean="0"/>
              <a:t> n</a:t>
            </a:r>
            <a:endParaRPr lang="uk-UA" sz="28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404152"/>
              </p:ext>
            </p:extLst>
          </p:nvPr>
        </p:nvGraphicFramePr>
        <p:xfrm>
          <a:off x="899592" y="2348880"/>
          <a:ext cx="7344816" cy="3786411"/>
        </p:xfrm>
        <a:graphic>
          <a:graphicData uri="http://schemas.openxmlformats.org/drawingml/2006/table">
            <a:tbl>
              <a:tblPr firstRow="1" bandCol="1">
                <a:tableStyleId>{5C22544A-7EE6-4342-B048-85BDC9FD1C3A}</a:tableStyleId>
              </a:tblPr>
              <a:tblGrid>
                <a:gridCol w="1080120"/>
                <a:gridCol w="2592288"/>
                <a:gridCol w="1008112"/>
                <a:gridCol w="2664296"/>
              </a:tblGrid>
              <a:tr h="43204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i="1" dirty="0" err="1" smtClean="0"/>
                        <a:t>singularis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i="1" dirty="0" err="1" smtClean="0"/>
                        <a:t>pluralis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N.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</a:rPr>
                        <a:t>infus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um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N.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</a:rPr>
                        <a:t>infus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</a:rPr>
                        <a:t>infus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</a:rPr>
                        <a:t>infus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ōrum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D. 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</a:rPr>
                        <a:t>infus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</a:rPr>
                        <a:t>infus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is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Acc.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</a:rPr>
                        <a:t>infus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um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Acc.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</a:rPr>
                        <a:t>infus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Abl.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</a:rPr>
                        <a:t>infus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ō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Abl.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>
                          <a:solidFill>
                            <a:schemeClr val="tx1"/>
                          </a:solidFill>
                        </a:rPr>
                        <a:t>infus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is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024744" cy="144016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 smtClean="0"/>
              <a:t>Neutrum</a:t>
            </a:r>
            <a:r>
              <a:rPr lang="en-US" sz="3600" b="1" dirty="0" smtClean="0"/>
              <a:t> </a:t>
            </a:r>
            <a:r>
              <a:rPr lang="uk-UA" sz="3600" b="1" dirty="0" smtClean="0"/>
              <a:t>на</a:t>
            </a:r>
            <a:r>
              <a:rPr lang="en-US" sz="3600" b="1" dirty="0" smtClean="0"/>
              <a:t> -um </a:t>
            </a:r>
            <a:br>
              <a:rPr lang="en-US" sz="3600" b="1" dirty="0" smtClean="0"/>
            </a:br>
            <a:r>
              <a:rPr lang="en-US" sz="3100" dirty="0" smtClean="0"/>
              <a:t>(Nom.=Acc.; </a:t>
            </a:r>
            <a:r>
              <a:rPr lang="en-US" sz="3100" dirty="0"/>
              <a:t>Nom</a:t>
            </a:r>
            <a:r>
              <a:rPr lang="en-US" sz="3100" dirty="0" smtClean="0"/>
              <a:t>. pl.=Acc. pl.=-a) </a:t>
            </a:r>
            <a:endParaRPr lang="uk-UA" sz="3100" dirty="0"/>
          </a:p>
        </p:txBody>
      </p:sp>
    </p:spTree>
    <p:extLst>
      <p:ext uri="{BB962C8B-B14F-4D97-AF65-F5344CB8AC3E}">
        <p14:creationId xmlns:p14="http://schemas.microsoft.com/office/powerpoint/2010/main" val="4285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2060848"/>
            <a:ext cx="7632964" cy="4248472"/>
          </a:xfrm>
        </p:spPr>
        <p:txBody>
          <a:bodyPr numCol="1">
            <a:normAutofit/>
          </a:bodyPr>
          <a:lstStyle/>
          <a:p>
            <a:r>
              <a:rPr lang="en-US" sz="2800" b="1" i="1" dirty="0" err="1"/>
              <a:t>acromĭon</a:t>
            </a:r>
            <a:r>
              <a:rPr lang="en-US" sz="2800" b="1" i="1" dirty="0"/>
              <a:t>, </a:t>
            </a:r>
            <a:r>
              <a:rPr lang="en-US" sz="2800" b="1" i="1" dirty="0" err="1"/>
              <a:t>i</a:t>
            </a:r>
            <a:r>
              <a:rPr lang="en-US" sz="2800" b="1" i="1" dirty="0"/>
              <a:t> </a:t>
            </a:r>
            <a:r>
              <a:rPr lang="en-US" sz="2800" b="1" i="1" dirty="0" smtClean="0"/>
              <a:t>n</a:t>
            </a:r>
            <a:r>
              <a:rPr lang="uk-UA" sz="2800" b="1" i="1" dirty="0" smtClean="0"/>
              <a:t> </a:t>
            </a:r>
            <a:r>
              <a:rPr lang="uk-UA" sz="2800" b="1" i="1" dirty="0" err="1" smtClean="0"/>
              <a:t>надплечовий</a:t>
            </a:r>
            <a:r>
              <a:rPr lang="uk-UA" sz="2800" b="1" i="1" dirty="0" smtClean="0"/>
              <a:t> відросток</a:t>
            </a:r>
            <a:endParaRPr lang="uk-UA" sz="2800" dirty="0"/>
          </a:p>
          <a:p>
            <a:r>
              <a:rPr lang="en-US" sz="2800" b="1" i="1" dirty="0" smtClean="0"/>
              <a:t>colon</a:t>
            </a:r>
            <a:r>
              <a:rPr lang="en-US" sz="2800" b="1" i="1" dirty="0"/>
              <a:t>, </a:t>
            </a:r>
            <a:r>
              <a:rPr lang="en-US" sz="2800" b="1" i="1" dirty="0" err="1"/>
              <a:t>i</a:t>
            </a:r>
            <a:r>
              <a:rPr lang="en-US" sz="2800" b="1" i="1" dirty="0"/>
              <a:t> </a:t>
            </a:r>
            <a:r>
              <a:rPr lang="en-US" sz="2800" b="1" i="1" dirty="0" smtClean="0"/>
              <a:t>n</a:t>
            </a:r>
            <a:r>
              <a:rPr lang="uk-UA" sz="2800" b="1" i="1" dirty="0" smtClean="0"/>
              <a:t> ободова кишка</a:t>
            </a:r>
            <a:endParaRPr lang="uk-UA" sz="2800" dirty="0"/>
          </a:p>
          <a:p>
            <a:r>
              <a:rPr lang="en-US" sz="2800" b="1" i="1" dirty="0" err="1" smtClean="0"/>
              <a:t>encephălon</a:t>
            </a:r>
            <a:r>
              <a:rPr lang="en-US" sz="2800" b="1" i="1" dirty="0"/>
              <a:t>, </a:t>
            </a:r>
            <a:r>
              <a:rPr lang="en-US" sz="2800" b="1" i="1" dirty="0" err="1"/>
              <a:t>i</a:t>
            </a:r>
            <a:r>
              <a:rPr lang="en-US" sz="2800" b="1" i="1" dirty="0"/>
              <a:t> </a:t>
            </a:r>
            <a:r>
              <a:rPr lang="en-US" sz="2800" b="1" i="1" dirty="0" smtClean="0"/>
              <a:t>n</a:t>
            </a:r>
            <a:r>
              <a:rPr lang="uk-UA" sz="2800" b="1" i="1" dirty="0" smtClean="0"/>
              <a:t> головний мозок</a:t>
            </a:r>
            <a:endParaRPr lang="uk-UA" sz="2800" dirty="0"/>
          </a:p>
          <a:p>
            <a:r>
              <a:rPr lang="en-US" sz="2800" b="1" i="1" dirty="0" smtClean="0"/>
              <a:t>ganglion</a:t>
            </a:r>
            <a:r>
              <a:rPr lang="en-US" sz="2800" b="1" i="1" dirty="0"/>
              <a:t>, </a:t>
            </a:r>
            <a:r>
              <a:rPr lang="en-US" sz="2800" b="1" i="1" dirty="0" err="1"/>
              <a:t>i</a:t>
            </a:r>
            <a:r>
              <a:rPr lang="en-US" sz="2800" b="1" i="1" dirty="0"/>
              <a:t> </a:t>
            </a:r>
            <a:r>
              <a:rPr lang="en-US" sz="2800" b="1" i="1" dirty="0" smtClean="0"/>
              <a:t>n</a:t>
            </a:r>
            <a:r>
              <a:rPr lang="uk-UA" sz="2800" b="1" i="1" dirty="0" smtClean="0"/>
              <a:t> вузол</a:t>
            </a:r>
            <a:endParaRPr lang="uk-UA" sz="2800" dirty="0"/>
          </a:p>
          <a:p>
            <a:r>
              <a:rPr lang="en-US" sz="2800" b="1" i="1" dirty="0" err="1" smtClean="0"/>
              <a:t>olecrănon</a:t>
            </a:r>
            <a:r>
              <a:rPr lang="en-US" sz="2800" b="1" i="1" dirty="0"/>
              <a:t>, </a:t>
            </a:r>
            <a:r>
              <a:rPr lang="en-US" sz="2800" b="1" i="1" dirty="0" err="1"/>
              <a:t>i</a:t>
            </a:r>
            <a:r>
              <a:rPr lang="en-US" sz="2800" b="1" i="1" dirty="0"/>
              <a:t> </a:t>
            </a:r>
            <a:r>
              <a:rPr lang="en-US" sz="2800" b="1" i="1" dirty="0" smtClean="0"/>
              <a:t>n</a:t>
            </a:r>
            <a:r>
              <a:rPr lang="uk-UA" sz="2800" b="1" i="1" dirty="0" smtClean="0"/>
              <a:t> </a:t>
            </a:r>
            <a:r>
              <a:rPr lang="uk-UA" sz="2800" b="1" i="1" dirty="0" smtClean="0"/>
              <a:t>ліктьовий </a:t>
            </a:r>
            <a:r>
              <a:rPr lang="uk-UA" sz="2800" b="1" i="1" dirty="0"/>
              <a:t>відросток</a:t>
            </a:r>
            <a:endParaRPr lang="uk-UA" sz="2800" dirty="0" smtClean="0"/>
          </a:p>
          <a:p>
            <a:r>
              <a:rPr lang="en-US" sz="2800" b="1" i="1" dirty="0" err="1" smtClean="0"/>
              <a:t>basion</a:t>
            </a:r>
            <a:r>
              <a:rPr lang="en-US" sz="2800" b="1" i="1" dirty="0" smtClean="0"/>
              <a:t>, </a:t>
            </a:r>
            <a:r>
              <a:rPr lang="en-US" sz="2800" b="1" i="1" dirty="0" err="1" smtClean="0"/>
              <a:t>i</a:t>
            </a:r>
            <a:r>
              <a:rPr lang="en-US" sz="2800" b="1" i="1" dirty="0" smtClean="0"/>
              <a:t> </a:t>
            </a:r>
            <a:r>
              <a:rPr lang="en-US" sz="2800" b="1" i="1" dirty="0" smtClean="0"/>
              <a:t>n</a:t>
            </a:r>
            <a:r>
              <a:rPr lang="uk-UA" sz="2800" b="1" i="1" dirty="0" smtClean="0"/>
              <a:t> </a:t>
            </a:r>
            <a:r>
              <a:rPr lang="uk-UA" sz="2800" b="1" i="1" dirty="0" err="1" smtClean="0"/>
              <a:t>базіон</a:t>
            </a:r>
            <a:endParaRPr lang="en-US" sz="2800" dirty="0" smtClean="0"/>
          </a:p>
          <a:p>
            <a:r>
              <a:rPr lang="en-US" sz="2800" b="1" i="1" dirty="0" err="1" smtClean="0"/>
              <a:t>opisthion</a:t>
            </a:r>
            <a:r>
              <a:rPr lang="en-US" sz="2800" b="1" i="1" dirty="0" smtClean="0"/>
              <a:t>, </a:t>
            </a:r>
            <a:r>
              <a:rPr lang="en-US" sz="2800" b="1" i="1" dirty="0" err="1" smtClean="0"/>
              <a:t>i</a:t>
            </a:r>
            <a:r>
              <a:rPr lang="en-US" sz="2800" b="1" i="1" dirty="0" smtClean="0"/>
              <a:t> </a:t>
            </a:r>
            <a:r>
              <a:rPr lang="en-US" sz="2800" b="1" i="1" dirty="0" smtClean="0"/>
              <a:t>n</a:t>
            </a:r>
            <a:r>
              <a:rPr lang="uk-UA" sz="2800" b="1" i="1" dirty="0" smtClean="0"/>
              <a:t> </a:t>
            </a:r>
            <a:r>
              <a:rPr lang="uk-UA" sz="2800" b="1" i="1" dirty="0" err="1" smtClean="0"/>
              <a:t>опістіон</a:t>
            </a:r>
            <a:endParaRPr lang="en-US" sz="2800" dirty="0" smtClean="0"/>
          </a:p>
          <a:p>
            <a:r>
              <a:rPr lang="en-US" sz="2800" b="1" i="1" dirty="0" err="1" smtClean="0"/>
              <a:t>skelĕton</a:t>
            </a:r>
            <a:r>
              <a:rPr lang="en-US" sz="2800" b="1" i="1" dirty="0" smtClean="0"/>
              <a:t>, </a:t>
            </a:r>
            <a:r>
              <a:rPr lang="en-US" sz="2800" b="1" i="1" dirty="0" err="1" smtClean="0"/>
              <a:t>i</a:t>
            </a:r>
            <a:r>
              <a:rPr lang="en-US" sz="2800" b="1" i="1" dirty="0" smtClean="0"/>
              <a:t> </a:t>
            </a:r>
            <a:r>
              <a:rPr lang="en-US" sz="2800" b="1" i="1" dirty="0" smtClean="0"/>
              <a:t>n</a:t>
            </a:r>
            <a:r>
              <a:rPr lang="uk-UA" sz="2800" b="1" i="1" dirty="0" smtClean="0"/>
              <a:t> скелет</a:t>
            </a:r>
            <a:endParaRPr lang="uk-UA" sz="28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7024744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>Іменники ІІ відміни грецького походження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8798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024744" cy="144016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 smtClean="0"/>
              <a:t>Neutrum</a:t>
            </a:r>
            <a:r>
              <a:rPr lang="en-US" sz="3600" b="1" dirty="0" smtClean="0"/>
              <a:t> </a:t>
            </a:r>
            <a:r>
              <a:rPr lang="uk-UA" sz="3600" b="1" dirty="0" smtClean="0"/>
              <a:t>на</a:t>
            </a:r>
            <a:r>
              <a:rPr lang="en-US" sz="3600" b="1" dirty="0" smtClean="0"/>
              <a:t> -on </a:t>
            </a:r>
            <a:br>
              <a:rPr lang="en-US" sz="3600" b="1" dirty="0" smtClean="0"/>
            </a:br>
            <a:r>
              <a:rPr lang="en-US" sz="3100" dirty="0" smtClean="0"/>
              <a:t>(Nom.=Acc.; </a:t>
            </a:r>
            <a:r>
              <a:rPr lang="en-US" sz="3100" dirty="0"/>
              <a:t>Nom</a:t>
            </a:r>
            <a:r>
              <a:rPr lang="en-US" sz="3100" dirty="0" smtClean="0"/>
              <a:t>. pl.=Acc. pl.=-a) </a:t>
            </a:r>
            <a:endParaRPr lang="uk-UA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556792"/>
            <a:ext cx="6777317" cy="648072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en-US" sz="2800" b="1" i="1" dirty="0"/>
              <a:t>colon, </a:t>
            </a:r>
            <a:r>
              <a:rPr lang="en-US" sz="2800" b="1" i="1" dirty="0" err="1"/>
              <a:t>i</a:t>
            </a:r>
            <a:r>
              <a:rPr lang="en-US" sz="2800" b="1" i="1" dirty="0"/>
              <a:t> </a:t>
            </a:r>
            <a:r>
              <a:rPr lang="en-US" sz="2800" b="1" i="1" dirty="0" smtClean="0"/>
              <a:t>n</a:t>
            </a:r>
            <a:endParaRPr lang="uk-UA" sz="28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4759476"/>
              </p:ext>
            </p:extLst>
          </p:nvPr>
        </p:nvGraphicFramePr>
        <p:xfrm>
          <a:off x="899592" y="2276872"/>
          <a:ext cx="7344816" cy="3786411"/>
        </p:xfrm>
        <a:graphic>
          <a:graphicData uri="http://schemas.openxmlformats.org/drawingml/2006/table">
            <a:tbl>
              <a:tblPr firstRow="1" bandCol="1">
                <a:tableStyleId>{5C22544A-7EE6-4342-B048-85BDC9FD1C3A}</a:tableStyleId>
              </a:tblPr>
              <a:tblGrid>
                <a:gridCol w="1080120"/>
                <a:gridCol w="2592288"/>
                <a:gridCol w="1008112"/>
                <a:gridCol w="2664296"/>
              </a:tblGrid>
              <a:tr h="43204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i="1" dirty="0" err="1" smtClean="0"/>
                        <a:t>singularis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i="1" dirty="0" err="1" smtClean="0"/>
                        <a:t>pluralis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N.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1" dirty="0" smtClean="0">
                          <a:solidFill>
                            <a:schemeClr val="tx1"/>
                          </a:solidFill>
                        </a:rPr>
                        <a:t>col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on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N.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1" dirty="0" smtClean="0">
                          <a:solidFill>
                            <a:schemeClr val="tx1"/>
                          </a:solidFill>
                        </a:rPr>
                        <a:t>col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1" dirty="0" smtClean="0">
                          <a:solidFill>
                            <a:schemeClr val="tx1"/>
                          </a:solidFill>
                        </a:rPr>
                        <a:t>col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1" dirty="0" smtClean="0">
                          <a:solidFill>
                            <a:schemeClr val="tx1"/>
                          </a:solidFill>
                        </a:rPr>
                        <a:t>col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</a:rPr>
                        <a:t>ōrum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D. 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1" dirty="0" smtClean="0">
                          <a:solidFill>
                            <a:schemeClr val="tx1"/>
                          </a:solidFill>
                        </a:rPr>
                        <a:t>col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1" dirty="0" smtClean="0">
                          <a:solidFill>
                            <a:schemeClr val="tx1"/>
                          </a:solidFill>
                        </a:rPr>
                        <a:t>col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is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Acc.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1" dirty="0" smtClean="0">
                          <a:solidFill>
                            <a:schemeClr val="tx1"/>
                          </a:solidFill>
                        </a:rPr>
                        <a:t>col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on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Acc.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1" dirty="0" smtClean="0">
                          <a:solidFill>
                            <a:schemeClr val="tx1"/>
                          </a:solidFill>
                        </a:rPr>
                        <a:t>col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70873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Abl.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1" dirty="0" smtClean="0">
                          <a:solidFill>
                            <a:schemeClr val="tx1"/>
                          </a:solidFill>
                        </a:rPr>
                        <a:t>col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ō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Abl.</a:t>
                      </a:r>
                      <a:endParaRPr lang="uk-UA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1" dirty="0" smtClean="0">
                          <a:solidFill>
                            <a:schemeClr val="tx1"/>
                          </a:solidFill>
                        </a:rPr>
                        <a:t>col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is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263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504056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 smtClean="0"/>
              <a:t>Суфікси іменників ІІ відміни</a:t>
            </a:r>
            <a:endParaRPr lang="uk-UA" sz="2400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071598"/>
              </p:ext>
            </p:extLst>
          </p:nvPr>
        </p:nvGraphicFramePr>
        <p:xfrm>
          <a:off x="683568" y="1196752"/>
          <a:ext cx="7776864" cy="4770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3024336"/>
                <a:gridCol w="3744416"/>
              </a:tblGrid>
              <a:tr h="320365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Суфікс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Значення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приклад</a:t>
                      </a:r>
                      <a:endParaRPr lang="uk-UA" sz="1400" dirty="0"/>
                    </a:p>
                  </a:txBody>
                  <a:tcPr/>
                </a:tc>
              </a:tr>
              <a:tr h="471722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-</a:t>
                      </a:r>
                      <a:r>
                        <a:rPr lang="en-US" sz="1600" b="1" dirty="0" err="1" smtClean="0"/>
                        <a:t>ul</a:t>
                      </a:r>
                      <a:r>
                        <a:rPr lang="en-US" sz="1600" b="1" dirty="0" smtClean="0"/>
                        <a:t>-, </a:t>
                      </a:r>
                    </a:p>
                    <a:p>
                      <a:r>
                        <a:rPr lang="en-US" sz="1600" b="1" dirty="0" smtClean="0"/>
                        <a:t>-</a:t>
                      </a:r>
                      <a:r>
                        <a:rPr lang="en-US" sz="1600" b="1" dirty="0" err="1" smtClean="0"/>
                        <a:t>cul</a:t>
                      </a:r>
                      <a:r>
                        <a:rPr lang="en-US" sz="1600" b="1" dirty="0" smtClean="0"/>
                        <a:t>-</a:t>
                      </a:r>
                      <a:endParaRPr lang="uk-U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Зменшувальні суфікси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tuberculum</a:t>
                      </a:r>
                      <a:r>
                        <a:rPr lang="en-US" sz="1600" b="0" dirty="0" smtClean="0"/>
                        <a:t>, </a:t>
                      </a:r>
                      <a:r>
                        <a:rPr lang="en-US" sz="1600" b="0" dirty="0" err="1" smtClean="0"/>
                        <a:t>i</a:t>
                      </a:r>
                      <a:r>
                        <a:rPr lang="en-US" sz="1600" b="0" dirty="0" smtClean="0"/>
                        <a:t> n</a:t>
                      </a:r>
                      <a:r>
                        <a:rPr lang="en-US" sz="1600" dirty="0" smtClean="0"/>
                        <a:t> </a:t>
                      </a:r>
                    </a:p>
                    <a:p>
                      <a:r>
                        <a:rPr lang="en-US" sz="1600" b="1" dirty="0" err="1" smtClean="0"/>
                        <a:t>ramulus</a:t>
                      </a:r>
                      <a:r>
                        <a:rPr lang="en-US" sz="1600" b="0" dirty="0" smtClean="0"/>
                        <a:t>, </a:t>
                      </a:r>
                      <a:r>
                        <a:rPr lang="en-US" sz="1600" b="0" dirty="0" err="1" smtClean="0"/>
                        <a:t>i</a:t>
                      </a:r>
                      <a:r>
                        <a:rPr lang="en-US" sz="1600" b="0" dirty="0" smtClean="0"/>
                        <a:t> m</a:t>
                      </a:r>
                      <a:r>
                        <a:rPr lang="en-US" sz="1600" dirty="0" smtClean="0"/>
                        <a:t>  </a:t>
                      </a:r>
                    </a:p>
                    <a:p>
                      <a:r>
                        <a:rPr lang="en-US" sz="1600" b="1" dirty="0" err="1" smtClean="0"/>
                        <a:t>tubulus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i</a:t>
                      </a:r>
                      <a:r>
                        <a:rPr lang="en-US" sz="1600" dirty="0" smtClean="0"/>
                        <a:t> m</a:t>
                      </a:r>
                      <a:endParaRPr lang="uk-UA" sz="1600" b="1" dirty="0"/>
                    </a:p>
                  </a:txBody>
                  <a:tcPr/>
                </a:tc>
              </a:tr>
              <a:tr h="17225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-</a:t>
                      </a:r>
                      <a:r>
                        <a:rPr lang="en-US" sz="1600" b="1" dirty="0" err="1" smtClean="0"/>
                        <a:t>ment</a:t>
                      </a:r>
                      <a:r>
                        <a:rPr lang="en-US" sz="1600" b="1" dirty="0" smtClean="0"/>
                        <a:t>-</a:t>
                      </a:r>
                      <a:endParaRPr lang="uk-U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Результат дії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ligamentum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i</a:t>
                      </a:r>
                      <a:r>
                        <a:rPr lang="en-US" sz="1600" dirty="0" smtClean="0"/>
                        <a:t> n </a:t>
                      </a:r>
                    </a:p>
                    <a:p>
                      <a:r>
                        <a:rPr lang="en-US" sz="1600" b="1" dirty="0" err="1" smtClean="0"/>
                        <a:t>medicamentum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i</a:t>
                      </a:r>
                      <a:r>
                        <a:rPr lang="en-US" sz="1600" dirty="0" smtClean="0"/>
                        <a:t> n</a:t>
                      </a:r>
                      <a:endParaRPr lang="uk-UA" sz="1600" b="1" dirty="0"/>
                    </a:p>
                  </a:txBody>
                  <a:tcPr/>
                </a:tc>
              </a:tr>
              <a:tr h="302162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-</a:t>
                      </a:r>
                      <a:r>
                        <a:rPr lang="en-US" sz="1600" b="1" dirty="0" err="1" smtClean="0"/>
                        <a:t>ori</a:t>
                      </a:r>
                      <a:r>
                        <a:rPr lang="en-US" sz="1600" b="1" dirty="0" smtClean="0"/>
                        <a:t>-, </a:t>
                      </a:r>
                    </a:p>
                    <a:p>
                      <a:r>
                        <a:rPr lang="en-US" sz="1600" b="1" dirty="0" smtClean="0"/>
                        <a:t>-</a:t>
                      </a:r>
                      <a:r>
                        <a:rPr lang="en-US" sz="1600" b="1" dirty="0" err="1" smtClean="0"/>
                        <a:t>ari</a:t>
                      </a:r>
                      <a:r>
                        <a:rPr lang="en-US" sz="1600" b="1" dirty="0" smtClean="0"/>
                        <a:t>-</a:t>
                      </a:r>
                      <a:endParaRPr lang="uk-U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Місце дії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aquarium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i</a:t>
                      </a:r>
                      <a:r>
                        <a:rPr lang="en-US" sz="1600" dirty="0" smtClean="0"/>
                        <a:t> n  (&lt;aqua, ae f), </a:t>
                      </a:r>
                    </a:p>
                    <a:p>
                      <a:r>
                        <a:rPr lang="en-US" sz="1600" b="1" dirty="0" smtClean="0"/>
                        <a:t>terrarium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i</a:t>
                      </a:r>
                      <a:r>
                        <a:rPr lang="en-US" sz="1600" dirty="0" smtClean="0"/>
                        <a:t> n  (&lt;terra, ae f), </a:t>
                      </a:r>
                    </a:p>
                    <a:p>
                      <a:r>
                        <a:rPr lang="en-US" sz="1600" b="1" dirty="0" smtClean="0"/>
                        <a:t>sanatorium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i</a:t>
                      </a:r>
                      <a:r>
                        <a:rPr lang="en-US" sz="1600" dirty="0" smtClean="0"/>
                        <a:t> n  (&lt;</a:t>
                      </a:r>
                      <a:r>
                        <a:rPr lang="en-US" sz="1600" dirty="0" err="1" smtClean="0"/>
                        <a:t>sanatus</a:t>
                      </a:r>
                      <a:r>
                        <a:rPr lang="en-US" sz="1600" dirty="0" smtClean="0"/>
                        <a:t>, a, um)</a:t>
                      </a:r>
                      <a:endParaRPr lang="uk-UA" sz="1600" dirty="0"/>
                    </a:p>
                  </a:txBody>
                  <a:tcPr/>
                </a:tc>
              </a:tr>
              <a:tr h="146706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-ism-</a:t>
                      </a:r>
                      <a:endParaRPr lang="uk-U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Стан хвороби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botulismus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i</a:t>
                      </a:r>
                      <a:r>
                        <a:rPr lang="en-US" sz="1600" dirty="0" smtClean="0"/>
                        <a:t> m  (&lt;</a:t>
                      </a:r>
                      <a:r>
                        <a:rPr lang="en-US" sz="1600" dirty="0" err="1" smtClean="0"/>
                        <a:t>botulus</a:t>
                      </a:r>
                      <a:r>
                        <a:rPr lang="en-US" sz="1600" dirty="0" smtClean="0"/>
                        <a:t>, I m), </a:t>
                      </a:r>
                      <a:r>
                        <a:rPr lang="en-US" sz="1600" b="1" dirty="0" err="1" smtClean="0"/>
                        <a:t>cocainismus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i</a:t>
                      </a:r>
                      <a:r>
                        <a:rPr lang="en-US" sz="1600" dirty="0" smtClean="0"/>
                        <a:t> m  (&lt;</a:t>
                      </a:r>
                      <a:r>
                        <a:rPr lang="en-US" sz="1600" dirty="0" err="1" smtClean="0"/>
                        <a:t>Cocainum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i</a:t>
                      </a:r>
                      <a:r>
                        <a:rPr lang="en-US" sz="1600" dirty="0" smtClean="0"/>
                        <a:t> n)</a:t>
                      </a:r>
                      <a:endParaRPr lang="uk-UA" sz="1600" dirty="0"/>
                    </a:p>
                  </a:txBody>
                  <a:tcPr/>
                </a:tc>
              </a:tr>
              <a:tr h="132602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-in-, </a:t>
                      </a:r>
                    </a:p>
                    <a:p>
                      <a:r>
                        <a:rPr lang="en-US" sz="1600" b="1" dirty="0" smtClean="0"/>
                        <a:t>-</a:t>
                      </a:r>
                      <a:r>
                        <a:rPr lang="en-US" sz="1600" b="1" dirty="0" err="1" smtClean="0"/>
                        <a:t>ol</a:t>
                      </a:r>
                      <a:r>
                        <a:rPr lang="en-US" sz="1600" b="1" dirty="0" smtClean="0"/>
                        <a:t>-</a:t>
                      </a:r>
                      <a:endParaRPr lang="uk-U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Назви ліків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Papaverinum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i</a:t>
                      </a:r>
                      <a:r>
                        <a:rPr lang="en-US" sz="1600" dirty="0" smtClean="0"/>
                        <a:t> n, </a:t>
                      </a:r>
                    </a:p>
                    <a:p>
                      <a:r>
                        <a:rPr lang="en-US" sz="1600" b="1" dirty="0" err="1" smtClean="0"/>
                        <a:t>Chininum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i</a:t>
                      </a:r>
                      <a:r>
                        <a:rPr lang="en-US" sz="1600" dirty="0" smtClean="0"/>
                        <a:t> n, </a:t>
                      </a:r>
                    </a:p>
                    <a:p>
                      <a:r>
                        <a:rPr lang="en-US" sz="1600" b="1" dirty="0" err="1" smtClean="0"/>
                        <a:t>Mentholum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i</a:t>
                      </a:r>
                      <a:r>
                        <a:rPr lang="en-US" sz="1600" dirty="0" smtClean="0"/>
                        <a:t> n</a:t>
                      </a:r>
                      <a:endParaRPr lang="uk-UA" sz="1600" dirty="0"/>
                    </a:p>
                  </a:txBody>
                  <a:tcPr/>
                </a:tc>
              </a:tr>
              <a:tr h="121162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-id-</a:t>
                      </a:r>
                      <a:endParaRPr lang="uk-U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Назви хімічних речовин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Bromidum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i</a:t>
                      </a:r>
                      <a:r>
                        <a:rPr lang="en-US" sz="1600" dirty="0" smtClean="0"/>
                        <a:t>, n, </a:t>
                      </a:r>
                    </a:p>
                    <a:p>
                      <a:r>
                        <a:rPr lang="en-US" sz="1600" b="1" dirty="0" err="1" smtClean="0"/>
                        <a:t>ChIoridum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i</a:t>
                      </a:r>
                      <a:r>
                        <a:rPr lang="en-US" sz="1600" dirty="0" smtClean="0"/>
                        <a:t>, n, </a:t>
                      </a:r>
                    </a:p>
                    <a:p>
                      <a:r>
                        <a:rPr lang="en-US" sz="1600" b="1" dirty="0" err="1" smtClean="0"/>
                        <a:t>Nitridum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i</a:t>
                      </a:r>
                      <a:r>
                        <a:rPr lang="en-US" sz="1600" dirty="0" smtClean="0"/>
                        <a:t>, n</a:t>
                      </a:r>
                      <a:endParaRPr lang="uk-UA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252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662</TotalTime>
  <Words>507</Words>
  <Application>Microsoft Office PowerPoint</Application>
  <PresentationFormat>Экран (4:3)</PresentationFormat>
  <Paragraphs>210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Остин</vt:lpstr>
      <vt:lpstr>DECLINATIO II  Друга відміна іменників</vt:lpstr>
      <vt:lpstr>Іменники ІІ відміни</vt:lpstr>
      <vt:lpstr>Закінчення іменників ІІ відміни</vt:lpstr>
      <vt:lpstr>Masculinum на -us </vt:lpstr>
      <vt:lpstr>Іменники на -er </vt:lpstr>
      <vt:lpstr>Neutrum на -um  (Nom.=Acc.; Nom. pl.=Acc. pl.=-a) </vt:lpstr>
      <vt:lpstr>Іменники ІІ відміни грецького походження</vt:lpstr>
      <vt:lpstr>Neutrum на -on  (Nom.=Acc.; Nom. pl.=Acc. pl.=-a) </vt:lpstr>
      <vt:lpstr>Суфікси іменників ІІ відміни</vt:lpstr>
      <vt:lpstr>Скорочення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Nouns of II declension</dc:title>
  <dc:creator>Pankiv</dc:creator>
  <cp:lastModifiedBy>Ми</cp:lastModifiedBy>
  <cp:revision>26</cp:revision>
  <dcterms:created xsi:type="dcterms:W3CDTF">2017-11-11T14:33:55Z</dcterms:created>
  <dcterms:modified xsi:type="dcterms:W3CDTF">2021-10-29T07:13:14Z</dcterms:modified>
</cp:coreProperties>
</file>