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73" r:id="rId5"/>
    <p:sldId id="258" r:id="rId6"/>
    <p:sldId id="261" r:id="rId7"/>
    <p:sldId id="269" r:id="rId8"/>
    <p:sldId id="262" r:id="rId9"/>
    <p:sldId id="263" r:id="rId10"/>
    <p:sldId id="264" r:id="rId11"/>
    <p:sldId id="266" r:id="rId12"/>
    <p:sldId id="267" r:id="rId13"/>
    <p:sldId id="268" r:id="rId14"/>
    <p:sldId id="274" r:id="rId15"/>
    <p:sldId id="280" r:id="rId16"/>
    <p:sldId id="270" r:id="rId17"/>
    <p:sldId id="271" r:id="rId18"/>
    <p:sldId id="272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1" y="2348880"/>
            <a:ext cx="3672408" cy="18002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/>
              <a:t>ADJECTIVUM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(I-II </a:t>
            </a:r>
            <a:r>
              <a:rPr lang="en-US" sz="3200" dirty="0" err="1" smtClean="0"/>
              <a:t>declinationes</a:t>
            </a:r>
            <a:r>
              <a:rPr lang="en-US" sz="3200" dirty="0" smtClean="0"/>
              <a:t>)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672216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/>
              <a:t>Прикметники І-ІІ відмін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60385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008112"/>
          </a:xfrm>
        </p:spPr>
        <p:txBody>
          <a:bodyPr/>
          <a:lstStyle/>
          <a:p>
            <a:pPr algn="ctr"/>
            <a:r>
              <a:rPr lang="en-US" b="1" dirty="0" smtClean="0"/>
              <a:t>Sinister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uk-UA" dirty="0" smtClean="0"/>
              <a:t>лівий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719572" y="1628800"/>
            <a:ext cx="7704856" cy="43441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Masculinum </a:t>
            </a:r>
            <a:r>
              <a:rPr lang="en-US" sz="3200" dirty="0" smtClean="0"/>
              <a:t>		sinister</a:t>
            </a:r>
          </a:p>
          <a:p>
            <a:r>
              <a:rPr lang="en-US" sz="3200" dirty="0" err="1" smtClean="0"/>
              <a:t>Femininum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/>
              <a:t> </a:t>
            </a:r>
            <a:r>
              <a:rPr lang="en-US" sz="3200" dirty="0" smtClean="0"/>
              <a:t>	</a:t>
            </a:r>
            <a:r>
              <a:rPr lang="en-US" sz="3200" dirty="0" err="1" smtClean="0"/>
              <a:t>sinistra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r>
              <a:rPr lang="en-US" sz="3200" dirty="0" err="1" smtClean="0"/>
              <a:t>Neutrum</a:t>
            </a:r>
            <a:r>
              <a:rPr lang="en-US" sz="3200" dirty="0" smtClean="0"/>
              <a:t>			</a:t>
            </a:r>
            <a:r>
              <a:rPr lang="en-US" sz="3200" dirty="0"/>
              <a:t> </a:t>
            </a:r>
            <a:r>
              <a:rPr lang="en-US" sz="3200" dirty="0" err="1"/>
              <a:t>sinistrum</a:t>
            </a:r>
            <a:r>
              <a:rPr lang="en-US" sz="3200" dirty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uk-UA" sz="3200" dirty="0" smtClean="0"/>
              <a:t>Словникова форма</a:t>
            </a:r>
            <a:r>
              <a:rPr lang="en-US" sz="3200" dirty="0" smtClean="0"/>
              <a:t>:</a:t>
            </a:r>
            <a:endParaRPr lang="uk-UA" sz="3200" dirty="0" smtClean="0"/>
          </a:p>
          <a:p>
            <a:pPr marL="68580" indent="0" algn="ctr">
              <a:buNone/>
            </a:pPr>
            <a:r>
              <a:rPr lang="en-US" sz="3200" b="1" dirty="0" smtClean="0"/>
              <a:t>sinister</a:t>
            </a:r>
            <a:r>
              <a:rPr lang="en-US" sz="3200" b="1" dirty="0"/>
              <a:t>, </a:t>
            </a:r>
            <a:r>
              <a:rPr lang="en-US" sz="3200" b="1" dirty="0" err="1"/>
              <a:t>tra</a:t>
            </a:r>
            <a:r>
              <a:rPr lang="en-US" sz="3200" b="1" dirty="0"/>
              <a:t>, </a:t>
            </a:r>
            <a:r>
              <a:rPr lang="en-US" sz="3200" b="1" dirty="0" err="1"/>
              <a:t>trum</a:t>
            </a:r>
            <a:r>
              <a:rPr lang="en-US" sz="3200" b="1" dirty="0"/>
              <a:t>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95895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24744" cy="961176"/>
          </a:xfrm>
        </p:spPr>
        <p:txBody>
          <a:bodyPr/>
          <a:lstStyle/>
          <a:p>
            <a:pPr algn="ctr"/>
            <a:r>
              <a:rPr lang="en-US" b="1" dirty="0" smtClean="0"/>
              <a:t>Liber </a:t>
            </a:r>
            <a:r>
              <a:rPr lang="en-US" dirty="0" smtClean="0"/>
              <a:t>(</a:t>
            </a:r>
            <a:r>
              <a:rPr lang="uk-UA" dirty="0" smtClean="0"/>
              <a:t>вільний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611560" y="1700808"/>
            <a:ext cx="7920880" cy="448816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Masculinum </a:t>
            </a:r>
            <a:r>
              <a:rPr lang="en-US" sz="3200" dirty="0" smtClean="0"/>
              <a:t>		</a:t>
            </a:r>
            <a:r>
              <a:rPr lang="en-US" sz="3200" dirty="0"/>
              <a:t> liber </a:t>
            </a:r>
            <a:endParaRPr lang="en-US" sz="3200" dirty="0" smtClean="0"/>
          </a:p>
          <a:p>
            <a:r>
              <a:rPr lang="en-US" sz="3200" dirty="0" err="1" smtClean="0"/>
              <a:t>Femininum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 smtClean="0"/>
              <a:t>	</a:t>
            </a:r>
            <a:r>
              <a:rPr lang="en-US" sz="3200" dirty="0"/>
              <a:t> </a:t>
            </a:r>
            <a:r>
              <a:rPr lang="en-US" sz="3200" dirty="0" err="1"/>
              <a:t>libĕra</a:t>
            </a:r>
            <a:r>
              <a:rPr lang="en-US" sz="3200" dirty="0"/>
              <a:t> </a:t>
            </a:r>
            <a:endParaRPr lang="en-US" sz="3200" dirty="0" smtClean="0"/>
          </a:p>
          <a:p>
            <a:r>
              <a:rPr lang="en-US" sz="3200" dirty="0" err="1" smtClean="0"/>
              <a:t>Neutrum</a:t>
            </a:r>
            <a:r>
              <a:rPr lang="en-US" sz="3200" dirty="0" smtClean="0"/>
              <a:t>			</a:t>
            </a:r>
            <a:r>
              <a:rPr lang="en-US" sz="3200" dirty="0"/>
              <a:t> </a:t>
            </a:r>
            <a:r>
              <a:rPr lang="en-US" sz="3200" dirty="0" err="1"/>
              <a:t>libĕrum</a:t>
            </a:r>
            <a:r>
              <a:rPr lang="en-US" sz="3200" dirty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uk-UA" sz="3200" dirty="0" smtClean="0"/>
              <a:t>Словникова форма</a:t>
            </a:r>
            <a:r>
              <a:rPr lang="en-US" sz="3200" dirty="0" smtClean="0"/>
              <a:t>:</a:t>
            </a:r>
            <a:endParaRPr lang="uk-UA" sz="3200" dirty="0" smtClean="0"/>
          </a:p>
          <a:p>
            <a:pPr marL="68580" indent="0" algn="ctr">
              <a:buNone/>
            </a:pPr>
            <a:r>
              <a:rPr lang="en-US" sz="3200" b="1" dirty="0" smtClean="0"/>
              <a:t>liber</a:t>
            </a:r>
            <a:r>
              <a:rPr lang="en-US" sz="3200" b="1" dirty="0"/>
              <a:t>, </a:t>
            </a:r>
            <a:r>
              <a:rPr lang="en-US" sz="3200" b="1" dirty="0" err="1"/>
              <a:t>ĕra</a:t>
            </a:r>
            <a:r>
              <a:rPr lang="en-US" sz="3200" b="1" dirty="0"/>
              <a:t>, </a:t>
            </a:r>
            <a:r>
              <a:rPr lang="en-US" sz="3200" b="1" dirty="0" err="1"/>
              <a:t>ĕrum</a:t>
            </a:r>
            <a:r>
              <a:rPr lang="en-US" sz="3200" b="1" dirty="0"/>
              <a:t>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52786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640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i="1" dirty="0" smtClean="0"/>
              <a:t>Словникова </a:t>
            </a:r>
            <a:r>
              <a:rPr lang="en-US" sz="2800" i="1" dirty="0"/>
              <a:t>	</a:t>
            </a:r>
            <a:r>
              <a:rPr lang="ru-RU" sz="2800" i="1" dirty="0" smtClean="0"/>
              <a:t>	</a:t>
            </a:r>
            <a:r>
              <a:rPr lang="en-US" sz="2800" i="1" dirty="0" err="1" smtClean="0"/>
              <a:t>Femininum</a:t>
            </a:r>
            <a:r>
              <a:rPr lang="en-US" sz="2800" i="1" dirty="0" smtClean="0"/>
              <a:t> </a:t>
            </a:r>
            <a:r>
              <a:rPr lang="en-US" sz="2800" i="1" dirty="0"/>
              <a:t>	</a:t>
            </a:r>
            <a:r>
              <a:rPr lang="ru-RU" sz="2800" i="1" dirty="0" smtClean="0"/>
              <a:t>Основа</a:t>
            </a:r>
            <a:endParaRPr lang="en-US" sz="2800" i="1" dirty="0" smtClean="0"/>
          </a:p>
          <a:p>
            <a:pPr marL="0" indent="0">
              <a:buNone/>
            </a:pPr>
            <a:r>
              <a:rPr lang="uk-UA" sz="2800" i="1" dirty="0"/>
              <a:t>форма</a:t>
            </a:r>
            <a:endParaRPr lang="uk-UA" sz="2800" i="1" dirty="0"/>
          </a:p>
          <a:p>
            <a:r>
              <a:rPr lang="en-US" sz="2800" dirty="0" err="1"/>
              <a:t>dexter</a:t>
            </a:r>
            <a:r>
              <a:rPr lang="en-US" sz="2800" dirty="0"/>
              <a:t>, </a:t>
            </a:r>
            <a:r>
              <a:rPr lang="en-US" sz="2800" dirty="0" err="1"/>
              <a:t>tra</a:t>
            </a:r>
            <a:r>
              <a:rPr lang="en-US" sz="2800" dirty="0"/>
              <a:t>, </a:t>
            </a:r>
            <a:r>
              <a:rPr lang="en-US" sz="2800" dirty="0" err="1"/>
              <a:t>trum</a:t>
            </a:r>
            <a:r>
              <a:rPr lang="en-US" sz="2800" dirty="0"/>
              <a:t> 	</a:t>
            </a:r>
            <a:r>
              <a:rPr lang="en-US" sz="2800" dirty="0" err="1" smtClean="0"/>
              <a:t>dextra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en-US" sz="2800" dirty="0" err="1" smtClean="0"/>
              <a:t>dextr</a:t>
            </a:r>
            <a:r>
              <a:rPr lang="en-US" sz="2800" dirty="0" smtClean="0"/>
              <a:t>-</a:t>
            </a:r>
          </a:p>
          <a:p>
            <a:r>
              <a:rPr lang="en-US" sz="2800" dirty="0" err="1" smtClean="0"/>
              <a:t>sinister,tra</a:t>
            </a:r>
            <a:r>
              <a:rPr lang="en-US" sz="2800" dirty="0"/>
              <a:t>, </a:t>
            </a:r>
            <a:r>
              <a:rPr lang="en-US" sz="2800" dirty="0" err="1"/>
              <a:t>trum</a:t>
            </a:r>
            <a:r>
              <a:rPr lang="en-US" sz="2800" dirty="0"/>
              <a:t> 	</a:t>
            </a:r>
            <a:r>
              <a:rPr lang="en-US" sz="2800" dirty="0" err="1" smtClean="0"/>
              <a:t>sinistra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en-US" sz="2800" dirty="0" err="1" smtClean="0"/>
              <a:t>sinistr</a:t>
            </a:r>
            <a:r>
              <a:rPr lang="en-US" sz="2800" dirty="0" smtClean="0"/>
              <a:t>-</a:t>
            </a:r>
          </a:p>
          <a:p>
            <a:r>
              <a:rPr lang="en-US" sz="2800" dirty="0" err="1" smtClean="0"/>
              <a:t>ruber</a:t>
            </a:r>
            <a:r>
              <a:rPr lang="en-US" sz="2800" dirty="0"/>
              <a:t>, bra, </a:t>
            </a:r>
            <a:r>
              <a:rPr lang="en-US" sz="2800" dirty="0" err="1"/>
              <a:t>brum</a:t>
            </a:r>
            <a:r>
              <a:rPr lang="en-US" sz="2800" dirty="0"/>
              <a:t> 	</a:t>
            </a:r>
            <a:r>
              <a:rPr lang="en-US" sz="2800" dirty="0" err="1" smtClean="0"/>
              <a:t>rubra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en-US" sz="2800" dirty="0" err="1" smtClean="0"/>
              <a:t>rubr</a:t>
            </a:r>
            <a:r>
              <a:rPr lang="en-US" sz="2800" dirty="0" smtClean="0"/>
              <a:t>-</a:t>
            </a:r>
          </a:p>
          <a:p>
            <a:r>
              <a:rPr lang="en-US" sz="2800" dirty="0" err="1" smtClean="0"/>
              <a:t>niger</a:t>
            </a:r>
            <a:r>
              <a:rPr lang="en-US" sz="2800" dirty="0"/>
              <a:t>, </a:t>
            </a:r>
            <a:r>
              <a:rPr lang="en-US" sz="2800" dirty="0" err="1"/>
              <a:t>gra</a:t>
            </a:r>
            <a:r>
              <a:rPr lang="en-US" sz="2800" dirty="0"/>
              <a:t>, </a:t>
            </a:r>
            <a:r>
              <a:rPr lang="en-US" sz="2800" dirty="0" err="1"/>
              <a:t>grum</a:t>
            </a:r>
            <a:r>
              <a:rPr lang="en-US" sz="2800" dirty="0"/>
              <a:t> </a:t>
            </a:r>
            <a:r>
              <a:rPr lang="en-US" sz="2800" dirty="0" smtClean="0"/>
              <a:t>	</a:t>
            </a:r>
            <a:r>
              <a:rPr lang="en-US" sz="2800" dirty="0" err="1" smtClean="0"/>
              <a:t>nigra</a:t>
            </a:r>
            <a:r>
              <a:rPr lang="en-US" sz="2800" dirty="0" smtClean="0"/>
              <a:t>			</a:t>
            </a:r>
            <a:r>
              <a:rPr lang="en-US" sz="2800" dirty="0" err="1" smtClean="0"/>
              <a:t>nigr</a:t>
            </a:r>
            <a:r>
              <a:rPr lang="en-US" sz="2800" dirty="0" smtClean="0"/>
              <a:t>-</a:t>
            </a:r>
            <a:endParaRPr lang="en-US" sz="2800" dirty="0"/>
          </a:p>
          <a:p>
            <a:r>
              <a:rPr lang="en-US" sz="2800" dirty="0" err="1"/>
              <a:t>sacer</a:t>
            </a:r>
            <a:r>
              <a:rPr lang="en-US" sz="2800" dirty="0"/>
              <a:t>, </a:t>
            </a:r>
            <a:r>
              <a:rPr lang="en-US" sz="2800" dirty="0" err="1"/>
              <a:t>cra</a:t>
            </a:r>
            <a:r>
              <a:rPr lang="en-US" sz="2800" dirty="0"/>
              <a:t>, </a:t>
            </a:r>
            <a:r>
              <a:rPr lang="en-US" sz="2800" dirty="0" err="1" smtClean="0"/>
              <a:t>crum</a:t>
            </a:r>
            <a:r>
              <a:rPr lang="en-US" sz="2800" dirty="0" smtClean="0"/>
              <a:t>	sacra		</a:t>
            </a:r>
            <a:r>
              <a:rPr lang="en-US" sz="2800" dirty="0" err="1" smtClean="0"/>
              <a:t>sacr</a:t>
            </a:r>
            <a:r>
              <a:rPr lang="en-US" sz="2800" dirty="0" smtClean="0"/>
              <a:t>-</a:t>
            </a:r>
            <a:endParaRPr lang="uk-UA" sz="2800" dirty="0"/>
          </a:p>
          <a:p>
            <a:endParaRPr lang="en-US" sz="2800" dirty="0" smtClean="0"/>
          </a:p>
          <a:p>
            <a:r>
              <a:rPr lang="en-US" sz="2800" dirty="0" smtClean="0"/>
              <a:t>liber</a:t>
            </a:r>
            <a:r>
              <a:rPr lang="en-US" sz="2800" dirty="0"/>
              <a:t>, </a:t>
            </a:r>
            <a:r>
              <a:rPr lang="en-US" sz="2800" dirty="0" err="1"/>
              <a:t>ĕra</a:t>
            </a:r>
            <a:r>
              <a:rPr lang="en-US" sz="2800" dirty="0"/>
              <a:t>, </a:t>
            </a:r>
            <a:r>
              <a:rPr lang="en-US" sz="2800" dirty="0" err="1"/>
              <a:t>ĕrum</a:t>
            </a:r>
            <a:r>
              <a:rPr lang="en-US" sz="2800" dirty="0"/>
              <a:t> 	</a:t>
            </a:r>
            <a:r>
              <a:rPr lang="en-US" sz="2800" dirty="0" err="1" smtClean="0"/>
              <a:t>libĕra</a:t>
            </a:r>
            <a:r>
              <a:rPr lang="en-US" sz="2800" dirty="0" smtClean="0"/>
              <a:t> </a:t>
            </a:r>
            <a:r>
              <a:rPr lang="en-US" sz="2800" dirty="0"/>
              <a:t>		liber-</a:t>
            </a:r>
          </a:p>
          <a:p>
            <a:r>
              <a:rPr lang="en-US" sz="2800" dirty="0" smtClean="0"/>
              <a:t>asper</a:t>
            </a:r>
            <a:r>
              <a:rPr lang="en-US" sz="2800" dirty="0"/>
              <a:t>, era, </a:t>
            </a:r>
            <a:r>
              <a:rPr lang="en-US" sz="2800" dirty="0" err="1" smtClean="0"/>
              <a:t>erum</a:t>
            </a:r>
            <a:r>
              <a:rPr lang="en-US" sz="2800" dirty="0" smtClean="0"/>
              <a:t>	</a:t>
            </a:r>
            <a:r>
              <a:rPr lang="en-US" sz="2800" dirty="0" err="1" smtClean="0"/>
              <a:t>aspera</a:t>
            </a:r>
            <a:r>
              <a:rPr lang="en-US" sz="2800" dirty="0" smtClean="0"/>
              <a:t>		asper-</a:t>
            </a:r>
            <a:endParaRPr lang="uk-UA" sz="2800" dirty="0"/>
          </a:p>
          <a:p>
            <a:endParaRPr lang="en-US" sz="2800" dirty="0" smtClean="0"/>
          </a:p>
          <a:p>
            <a:endParaRPr lang="uk-UA" sz="2800" dirty="0" smtClean="0"/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80334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462151"/>
              </p:ext>
            </p:extLst>
          </p:nvPr>
        </p:nvGraphicFramePr>
        <p:xfrm>
          <a:off x="683569" y="908720"/>
          <a:ext cx="7776862" cy="54864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368151"/>
                <a:gridCol w="1800200"/>
                <a:gridCol w="1944216"/>
                <a:gridCol w="2664295"/>
              </a:tblGrid>
              <a:tr h="345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Casus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masculinum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femininum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neutrum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63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singularis</a:t>
                      </a:r>
                      <a:endParaRPr lang="en-US" sz="2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0738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</a:t>
                      </a:r>
                      <a:r>
                        <a:rPr lang="en-US" sz="24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er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ae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ae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um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=Nom.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63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pluralis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0738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orum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os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ae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arum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orum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=Nom.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</a:rPr>
                        <a:t>nigr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043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412776"/>
            <a:ext cx="7776863" cy="2736304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 smtClean="0"/>
              <a:t>УЗГОДЖЕННЯ ПРИКМЕТНИКІВ З ІМЕННИКАМИ</a:t>
            </a:r>
            <a:endParaRPr lang="uk-UA" sz="4400" b="1" dirty="0"/>
          </a:p>
        </p:txBody>
      </p:sp>
    </p:spTree>
    <p:extLst>
      <p:ext uri="{BB962C8B-B14F-4D97-AF65-F5344CB8AC3E}">
        <p14:creationId xmlns:p14="http://schemas.microsoft.com/office/powerpoint/2010/main" val="3304377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764704"/>
            <a:ext cx="7848872" cy="844681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b="1" dirty="0"/>
              <a:t>sulcus,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smtClean="0"/>
              <a:t>m</a:t>
            </a:r>
            <a:r>
              <a:rPr lang="en-US" dirty="0" smtClean="0"/>
              <a:t>		</a:t>
            </a:r>
            <a:r>
              <a:rPr lang="uk-UA" dirty="0" smtClean="0"/>
              <a:t> </a:t>
            </a:r>
            <a:r>
              <a:rPr lang="uk-UA" dirty="0" smtClean="0"/>
              <a:t>	</a:t>
            </a:r>
            <a:r>
              <a:rPr lang="en-US" u="sng" dirty="0" smtClean="0"/>
              <a:t>sulcus </a:t>
            </a:r>
            <a:r>
              <a:rPr lang="en-US" u="sng" dirty="0" err="1" smtClean="0"/>
              <a:t>palatinus</a:t>
            </a:r>
            <a:endParaRPr lang="en-US" b="1" u="sng" dirty="0" smtClean="0"/>
          </a:p>
          <a:p>
            <a:pPr marL="68580" indent="0">
              <a:buNone/>
            </a:pPr>
            <a:r>
              <a:rPr lang="en-US" b="1" dirty="0" err="1"/>
              <a:t>palatinus</a:t>
            </a:r>
            <a:r>
              <a:rPr lang="en-US" b="1" dirty="0"/>
              <a:t>, a, um</a:t>
            </a:r>
            <a:r>
              <a:rPr lang="en-US" b="1" dirty="0" smtClean="0"/>
              <a:t> </a:t>
            </a:r>
            <a:r>
              <a:rPr lang="uk-UA" b="1" dirty="0" smtClean="0"/>
              <a:t> 	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625762"/>
              </p:ext>
            </p:extLst>
          </p:nvPr>
        </p:nvGraphicFramePr>
        <p:xfrm>
          <a:off x="539552" y="1916830"/>
          <a:ext cx="784887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527"/>
                <a:gridCol w="3323396"/>
                <a:gridCol w="3676949"/>
              </a:tblGrid>
              <a:tr h="612068">
                <a:tc>
                  <a:txBody>
                    <a:bodyPr/>
                    <a:lstStyle/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Singulāris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Plurālis</a:t>
                      </a:r>
                      <a:endParaRPr lang="uk-UA" sz="20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Nom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sulc</a:t>
                      </a:r>
                      <a:r>
                        <a:rPr lang="uk-UA" sz="2000" dirty="0" smtClean="0"/>
                        <a:t>-</a:t>
                      </a:r>
                      <a:r>
                        <a:rPr lang="en-US" sz="2000" b="1" dirty="0" smtClean="0"/>
                        <a:t>us</a:t>
                      </a:r>
                      <a:r>
                        <a:rPr lang="en-US" sz="2000" dirty="0" smtClean="0"/>
                        <a:t> </a:t>
                      </a:r>
                      <a:r>
                        <a:rPr lang="uk-UA" sz="2000" dirty="0" smtClean="0"/>
                        <a:t>        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dirty="0" smtClean="0"/>
                        <a:t>-</a:t>
                      </a:r>
                      <a:r>
                        <a:rPr lang="en-US" sz="2000" b="1" dirty="0" smtClean="0"/>
                        <a:t>us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000" dirty="0" smtClean="0"/>
                        <a:t> </a:t>
                      </a:r>
                      <a:r>
                        <a:rPr lang="uk-UA" sz="2000" dirty="0" smtClean="0"/>
                        <a:t>              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uk-UA" sz="24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Gen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000" dirty="0" smtClean="0"/>
                        <a:t> </a:t>
                      </a:r>
                      <a:r>
                        <a:rPr lang="uk-UA" sz="2000" dirty="0" smtClean="0"/>
                        <a:t>          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ōrum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ōrum</a:t>
                      </a:r>
                      <a:endParaRPr lang="uk-UA" sz="24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Dat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      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 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4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Acc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      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</a:t>
                      </a:r>
                      <a:endParaRPr lang="uk-UA" sz="24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Abl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      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sulc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 </a:t>
                      </a:r>
                      <a:r>
                        <a:rPr lang="en-US" sz="2000" dirty="0" err="1" smtClean="0"/>
                        <a:t>palatin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авая фигурная скобка 4"/>
          <p:cNvSpPr/>
          <p:nvPr/>
        </p:nvSpPr>
        <p:spPr>
          <a:xfrm>
            <a:off x="3635896" y="764704"/>
            <a:ext cx="108012" cy="792088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540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36712"/>
            <a:ext cx="7848872" cy="844681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uk-UA" b="1" dirty="0" err="1" smtClean="0"/>
              <a:t>membrum</a:t>
            </a:r>
            <a:r>
              <a:rPr lang="en-US" b="1" dirty="0" smtClean="0"/>
              <a:t>, </a:t>
            </a:r>
            <a:r>
              <a:rPr lang="en-US" b="1" dirty="0" err="1" smtClean="0"/>
              <a:t>i</a:t>
            </a:r>
            <a:r>
              <a:rPr lang="en-US" b="1" dirty="0" smtClean="0"/>
              <a:t> n </a:t>
            </a:r>
            <a:r>
              <a:rPr lang="en-US" dirty="0" smtClean="0"/>
              <a:t>		</a:t>
            </a:r>
            <a:r>
              <a:rPr lang="en-US" u="sng" dirty="0" err="1" smtClean="0"/>
              <a:t>membrum</a:t>
            </a:r>
            <a:r>
              <a:rPr lang="en-US" u="sng" dirty="0" smtClean="0"/>
              <a:t> </a:t>
            </a:r>
            <a:r>
              <a:rPr lang="en-US" u="sng" dirty="0" err="1"/>
              <a:t>dextrum</a:t>
            </a:r>
            <a:endParaRPr lang="en-US" b="1" u="sng" dirty="0" smtClean="0"/>
          </a:p>
          <a:p>
            <a:pPr marL="68580" indent="0">
              <a:buNone/>
            </a:pPr>
            <a:r>
              <a:rPr lang="en-US" b="1" dirty="0" smtClean="0"/>
              <a:t>d</a:t>
            </a:r>
            <a:r>
              <a:rPr lang="uk-UA" b="1" dirty="0" err="1" smtClean="0"/>
              <a:t>ext</a:t>
            </a:r>
            <a:r>
              <a:rPr lang="en-US" b="1" dirty="0" err="1" smtClean="0"/>
              <a:t>er</a:t>
            </a:r>
            <a:r>
              <a:rPr lang="en-US" b="1" dirty="0" smtClean="0"/>
              <a:t>, </a:t>
            </a:r>
            <a:r>
              <a:rPr lang="en-US" b="1" dirty="0" err="1" smtClean="0"/>
              <a:t>tra</a:t>
            </a:r>
            <a:r>
              <a:rPr lang="en-US" b="1" dirty="0" smtClean="0"/>
              <a:t>, t</a:t>
            </a:r>
            <a:r>
              <a:rPr lang="uk-UA" b="1" dirty="0" err="1" smtClean="0"/>
              <a:t>rum</a:t>
            </a:r>
            <a:r>
              <a:rPr lang="en-US" b="1" dirty="0" smtClean="0"/>
              <a:t> </a:t>
            </a:r>
            <a:r>
              <a:rPr lang="uk-UA" b="1" dirty="0" smtClean="0"/>
              <a:t> 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335349"/>
              </p:ext>
            </p:extLst>
          </p:nvPr>
        </p:nvGraphicFramePr>
        <p:xfrm>
          <a:off x="647564" y="1916832"/>
          <a:ext cx="7848872" cy="3528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527"/>
                <a:gridCol w="3323396"/>
                <a:gridCol w="3676949"/>
              </a:tblGrid>
              <a:tr h="588065">
                <a:tc>
                  <a:txBody>
                    <a:bodyPr/>
                    <a:lstStyle/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Singulāris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Plurālis</a:t>
                      </a:r>
                      <a:endParaRPr lang="uk-UA" sz="2000" dirty="0"/>
                    </a:p>
                  </a:txBody>
                  <a:tcPr/>
                </a:tc>
              </a:tr>
              <a:tr h="588065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Nom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uk-UA" sz="2000" dirty="0"/>
                    </a:p>
                  </a:txBody>
                  <a:tcPr/>
                </a:tc>
              </a:tr>
              <a:tr h="588065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Gen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ōrum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ōrum</a:t>
                      </a:r>
                      <a:endParaRPr lang="uk-UA" sz="2000" dirty="0"/>
                    </a:p>
                  </a:txBody>
                  <a:tcPr/>
                </a:tc>
              </a:tr>
              <a:tr h="588065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Dat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000" dirty="0"/>
                    </a:p>
                  </a:txBody>
                  <a:tcPr/>
                </a:tc>
              </a:tr>
              <a:tr h="588065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Acc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uk-UA" sz="2000" dirty="0"/>
                    </a:p>
                  </a:txBody>
                  <a:tcPr/>
                </a:tc>
              </a:tr>
              <a:tr h="588065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Abl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    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dextr-</a:t>
                      </a:r>
                      <a:r>
                        <a:rPr lang="uk-UA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авая фигурная скобка 4"/>
          <p:cNvSpPr/>
          <p:nvPr/>
        </p:nvSpPr>
        <p:spPr>
          <a:xfrm>
            <a:off x="3635896" y="836712"/>
            <a:ext cx="108012" cy="792088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9031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774494"/>
            <a:ext cx="7848872" cy="844681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b="1" dirty="0" smtClean="0"/>
              <a:t>ganglion, </a:t>
            </a:r>
            <a:r>
              <a:rPr lang="en-US" b="1" dirty="0" err="1" smtClean="0"/>
              <a:t>i</a:t>
            </a:r>
            <a:r>
              <a:rPr lang="en-US" b="1" dirty="0" smtClean="0"/>
              <a:t> n </a:t>
            </a:r>
            <a:r>
              <a:rPr lang="en-US" dirty="0" smtClean="0"/>
              <a:t>	</a:t>
            </a:r>
            <a:r>
              <a:rPr lang="uk-UA" dirty="0" smtClean="0"/>
              <a:t>	</a:t>
            </a:r>
            <a:r>
              <a:rPr lang="vi-VN" u="sng" dirty="0" smtClean="0"/>
              <a:t>ganglion</a:t>
            </a:r>
            <a:r>
              <a:rPr lang="vi-VN" u="sng" dirty="0"/>
              <a:t>     </a:t>
            </a:r>
            <a:r>
              <a:rPr lang="vi-VN" u="sng" dirty="0" smtClean="0"/>
              <a:t>cardiăcum</a:t>
            </a:r>
            <a:endParaRPr lang="en-US" b="1" u="sng" dirty="0" smtClean="0"/>
          </a:p>
          <a:p>
            <a:pPr marL="68580" indent="0">
              <a:buNone/>
            </a:pPr>
            <a:r>
              <a:rPr lang="en-US" b="1" dirty="0" err="1" smtClean="0"/>
              <a:t>cardi</a:t>
            </a:r>
            <a:r>
              <a:rPr lang="vi-VN" b="1" dirty="0"/>
              <a:t>ă</a:t>
            </a:r>
            <a:r>
              <a:rPr lang="en-US" b="1" dirty="0" err="1" smtClean="0"/>
              <a:t>cus</a:t>
            </a:r>
            <a:r>
              <a:rPr lang="en-US" b="1" dirty="0" smtClean="0"/>
              <a:t>, a, </a:t>
            </a:r>
            <a:r>
              <a:rPr lang="uk-UA" b="1" dirty="0" err="1" smtClean="0"/>
              <a:t>um</a:t>
            </a:r>
            <a:r>
              <a:rPr lang="en-US" b="1" dirty="0" smtClean="0"/>
              <a:t> </a:t>
            </a:r>
            <a:r>
              <a:rPr lang="uk-UA" b="1" dirty="0" smtClean="0"/>
              <a:t> 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50016"/>
              </p:ext>
            </p:extLst>
          </p:nvPr>
        </p:nvGraphicFramePr>
        <p:xfrm>
          <a:off x="719572" y="1772816"/>
          <a:ext cx="7704856" cy="4176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3096344"/>
                <a:gridCol w="3600400"/>
              </a:tblGrid>
              <a:tr h="696077">
                <a:tc>
                  <a:txBody>
                    <a:bodyPr/>
                    <a:lstStyle/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err="1" smtClean="0"/>
                        <a:t>Singulāris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i="1" dirty="0" err="1" smtClean="0"/>
                        <a:t>Plurālis</a:t>
                      </a:r>
                      <a:endParaRPr lang="uk-UA" sz="2000" dirty="0"/>
                    </a:p>
                  </a:txBody>
                  <a:tcPr/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Nom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uk-UA" sz="2000" dirty="0"/>
                    </a:p>
                  </a:txBody>
                  <a:tcPr/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Gen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ōrum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ōrum</a:t>
                      </a:r>
                      <a:endParaRPr lang="uk-UA" sz="2000" dirty="0"/>
                    </a:p>
                  </a:txBody>
                  <a:tcPr/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Dat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000" dirty="0"/>
                    </a:p>
                  </a:txBody>
                  <a:tcPr/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Acc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uk-UA" sz="2000" dirty="0"/>
                    </a:p>
                  </a:txBody>
                  <a:tcPr/>
                </a:tc>
              </a:tr>
              <a:tr h="696077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Abl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gangli-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      </a:t>
                      </a:r>
                      <a:r>
                        <a:rPr lang="uk-UA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cardiăc-</a:t>
                      </a:r>
                      <a:r>
                        <a:rPr lang="uk-UA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авая фигурная скобка 4"/>
          <p:cNvSpPr/>
          <p:nvPr/>
        </p:nvSpPr>
        <p:spPr>
          <a:xfrm>
            <a:off x="3491880" y="764704"/>
            <a:ext cx="108012" cy="792088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0939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36712"/>
            <a:ext cx="7848872" cy="844681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uk-UA" b="1" dirty="0" err="1" smtClean="0"/>
              <a:t>periŏdus</a:t>
            </a:r>
            <a:r>
              <a:rPr lang="en-US" b="1" dirty="0" smtClean="0"/>
              <a:t>, </a:t>
            </a:r>
            <a:r>
              <a:rPr lang="en-US" b="1" dirty="0" err="1" smtClean="0"/>
              <a:t>i</a:t>
            </a:r>
            <a:r>
              <a:rPr lang="en-US" b="1" dirty="0" smtClean="0"/>
              <a:t> f </a:t>
            </a:r>
            <a:r>
              <a:rPr lang="uk-UA" dirty="0" smtClean="0"/>
              <a:t>	</a:t>
            </a:r>
            <a:r>
              <a:rPr lang="en-US" u="sng" dirty="0" err="1" smtClean="0"/>
              <a:t>peri</a:t>
            </a:r>
            <a:r>
              <a:rPr lang="uk-UA" u="sng" dirty="0"/>
              <a:t>ŏ</a:t>
            </a:r>
            <a:r>
              <a:rPr lang="en-US" u="sng" dirty="0" err="1" smtClean="0"/>
              <a:t>dus</a:t>
            </a:r>
            <a:r>
              <a:rPr lang="en-US" u="sng" dirty="0" smtClean="0"/>
              <a:t> </a:t>
            </a:r>
            <a:r>
              <a:rPr lang="en-US" u="sng" dirty="0" err="1" smtClean="0"/>
              <a:t>crit</a:t>
            </a:r>
            <a:r>
              <a:rPr lang="uk-UA" u="sng" dirty="0"/>
              <a:t>ĭ</a:t>
            </a:r>
            <a:r>
              <a:rPr lang="en-US" u="sng" dirty="0" smtClean="0"/>
              <a:t>ca</a:t>
            </a:r>
            <a:endParaRPr lang="en-US" b="1" u="sng" dirty="0" smtClean="0"/>
          </a:p>
          <a:p>
            <a:pPr marL="68580" indent="0">
              <a:buNone/>
            </a:pPr>
            <a:r>
              <a:rPr lang="en-US" b="1" dirty="0" smtClean="0"/>
              <a:t>c</a:t>
            </a:r>
            <a:r>
              <a:rPr lang="uk-UA" b="1" dirty="0" err="1" smtClean="0"/>
              <a:t>ritĭc</a:t>
            </a:r>
            <a:r>
              <a:rPr lang="en-US" b="1" dirty="0" smtClean="0"/>
              <a:t>us, a, um </a:t>
            </a:r>
            <a:r>
              <a:rPr lang="uk-UA" b="1" dirty="0"/>
              <a:t> 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834154"/>
              </p:ext>
            </p:extLst>
          </p:nvPr>
        </p:nvGraphicFramePr>
        <p:xfrm>
          <a:off x="539552" y="1916832"/>
          <a:ext cx="7848872" cy="3744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527"/>
                <a:gridCol w="3323396"/>
                <a:gridCol w="3676949"/>
              </a:tblGrid>
              <a:tr h="624069">
                <a:tc>
                  <a:txBody>
                    <a:bodyPr/>
                    <a:lstStyle/>
                    <a:p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Singulāris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Plurālis</a:t>
                      </a:r>
                      <a:endParaRPr lang="uk-UA" sz="2000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Nom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periŏd</a:t>
                      </a:r>
                      <a:r>
                        <a:rPr lang="en-US" sz="2000" dirty="0" smtClean="0"/>
                        <a:t>-</a:t>
                      </a:r>
                      <a:r>
                        <a:rPr lang="uk-UA" sz="2000" b="1" dirty="0" err="1" smtClean="0"/>
                        <a:t>us</a:t>
                      </a:r>
                      <a:r>
                        <a:rPr lang="uk-UA" sz="2000" dirty="0" smtClean="0"/>
                        <a:t>      </a:t>
                      </a:r>
                      <a:r>
                        <a:rPr lang="uk-UA" sz="2000" dirty="0" err="1" smtClean="0"/>
                        <a:t>critĭc</a:t>
                      </a:r>
                      <a:r>
                        <a:rPr lang="en-US" sz="2000" dirty="0" smtClean="0"/>
                        <a:t>-</a:t>
                      </a:r>
                      <a:r>
                        <a:rPr lang="uk-UA" sz="2000" b="1" dirty="0" smtClean="0"/>
                        <a:t>a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err="1" smtClean="0"/>
                        <a:t>periŏd</a:t>
                      </a:r>
                      <a:r>
                        <a:rPr lang="uk-UA" sz="2000" dirty="0" smtClean="0"/>
                        <a:t>-</a:t>
                      </a:r>
                      <a:r>
                        <a:rPr lang="uk-UA" sz="2000" b="1" dirty="0" smtClean="0"/>
                        <a:t>i</a:t>
                      </a:r>
                      <a:r>
                        <a:rPr lang="uk-UA" sz="2000" dirty="0" smtClean="0"/>
                        <a:t>              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ae</a:t>
                      </a:r>
                      <a:endParaRPr lang="uk-UA" sz="2000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Gen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periŏd</a:t>
                      </a:r>
                      <a:r>
                        <a:rPr lang="uk-UA" sz="2000" dirty="0" smtClean="0"/>
                        <a:t>-</a:t>
                      </a:r>
                      <a:r>
                        <a:rPr lang="uk-UA" sz="2000" b="1" dirty="0" smtClean="0"/>
                        <a:t>i</a:t>
                      </a:r>
                      <a:r>
                        <a:rPr lang="uk-UA" sz="2000" dirty="0" smtClean="0"/>
                        <a:t>     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ae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err="1" smtClean="0"/>
                        <a:t>periŏd-</a:t>
                      </a:r>
                      <a:r>
                        <a:rPr lang="uk-UA" sz="2000" b="1" dirty="0" err="1" smtClean="0"/>
                        <a:t>ōrum</a:t>
                      </a:r>
                      <a:r>
                        <a:rPr lang="uk-UA" sz="2000" dirty="0" smtClean="0"/>
                        <a:t>      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ārum</a:t>
                      </a:r>
                      <a:endParaRPr lang="uk-UA" sz="2000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Dat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periŏd</a:t>
                      </a:r>
                      <a:r>
                        <a:rPr lang="uk-UA" sz="2000" dirty="0" smtClean="0"/>
                        <a:t>-</a:t>
                      </a:r>
                      <a:r>
                        <a:rPr lang="uk-UA" sz="2000" b="1" dirty="0" smtClean="0"/>
                        <a:t>o</a:t>
                      </a:r>
                      <a:r>
                        <a:rPr lang="uk-UA" sz="2000" dirty="0" smtClean="0"/>
                        <a:t>   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ae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err="1" smtClean="0"/>
                        <a:t>periŏd-</a:t>
                      </a:r>
                      <a:r>
                        <a:rPr lang="uk-UA" sz="2000" b="1" dirty="0" err="1" smtClean="0"/>
                        <a:t>is</a:t>
                      </a:r>
                      <a:r>
                        <a:rPr lang="uk-UA" sz="2000" dirty="0" smtClean="0"/>
                        <a:t>             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is</a:t>
                      </a:r>
                      <a:endParaRPr lang="uk-UA" sz="2000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Acc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periŏd-</a:t>
                      </a:r>
                      <a:r>
                        <a:rPr lang="uk-UA" sz="2000" b="1" dirty="0" err="1" smtClean="0"/>
                        <a:t>um</a:t>
                      </a:r>
                      <a:r>
                        <a:rPr lang="uk-UA" sz="2000" dirty="0" smtClean="0"/>
                        <a:t>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am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err="1" smtClean="0"/>
                        <a:t>periŏd-</a:t>
                      </a:r>
                      <a:r>
                        <a:rPr lang="uk-UA" sz="2000" b="1" dirty="0" err="1" smtClean="0"/>
                        <a:t>os</a:t>
                      </a:r>
                      <a:r>
                        <a:rPr lang="uk-UA" sz="2000" dirty="0" smtClean="0"/>
                        <a:t>            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as</a:t>
                      </a:r>
                      <a:endParaRPr lang="uk-UA" sz="2000" dirty="0"/>
                    </a:p>
                  </a:txBody>
                  <a:tcPr/>
                </a:tc>
              </a:tr>
              <a:tr h="624069">
                <a:tc>
                  <a:txBody>
                    <a:bodyPr/>
                    <a:lstStyle/>
                    <a:p>
                      <a:r>
                        <a:rPr lang="uk-UA" sz="2000" i="1" dirty="0" err="1" smtClean="0"/>
                        <a:t>Abl</a:t>
                      </a:r>
                      <a:r>
                        <a:rPr lang="uk-UA" sz="2000" i="1" dirty="0" smtClean="0"/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periŏd</a:t>
                      </a:r>
                      <a:r>
                        <a:rPr lang="uk-UA" sz="2000" dirty="0" smtClean="0"/>
                        <a:t>-</a:t>
                      </a:r>
                      <a:r>
                        <a:rPr lang="uk-UA" sz="2000" b="1" dirty="0" smtClean="0"/>
                        <a:t>ō </a:t>
                      </a:r>
                      <a:r>
                        <a:rPr lang="uk-UA" sz="2000" dirty="0" smtClean="0"/>
                        <a:t>     </a:t>
                      </a:r>
                      <a:r>
                        <a:rPr lang="uk-UA" sz="2000" dirty="0" err="1" smtClean="0"/>
                        <a:t>critĭc</a:t>
                      </a:r>
                      <a:r>
                        <a:rPr lang="uk-UA" sz="2000" dirty="0" smtClean="0"/>
                        <a:t>-</a:t>
                      </a:r>
                      <a:r>
                        <a:rPr lang="uk-UA" sz="2000" b="1" dirty="0" smtClean="0"/>
                        <a:t>ā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dirty="0" err="1" smtClean="0"/>
                        <a:t>periŏd-</a:t>
                      </a:r>
                      <a:r>
                        <a:rPr lang="uk-UA" sz="2000" b="1" dirty="0" err="1" smtClean="0"/>
                        <a:t>is</a:t>
                      </a:r>
                      <a:r>
                        <a:rPr lang="uk-UA" sz="2000" dirty="0" smtClean="0"/>
                        <a:t>                </a:t>
                      </a:r>
                      <a:r>
                        <a:rPr lang="uk-UA" sz="2000" dirty="0" err="1" smtClean="0"/>
                        <a:t>critĭc-</a:t>
                      </a:r>
                      <a:r>
                        <a:rPr lang="uk-UA" sz="2000" b="1" dirty="0" err="1" smtClean="0"/>
                        <a:t>is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авая фигурная скобка 4"/>
          <p:cNvSpPr/>
          <p:nvPr/>
        </p:nvSpPr>
        <p:spPr>
          <a:xfrm>
            <a:off x="3131840" y="836712"/>
            <a:ext cx="108012" cy="792088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942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79208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СУБСТАНТИВАЦІЯ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484784"/>
            <a:ext cx="7200916" cy="434784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uk-UA" b="1" dirty="0" smtClean="0"/>
              <a:t>Частково субстантивовані</a:t>
            </a:r>
            <a:r>
              <a:rPr lang="en-US" b="1" dirty="0" smtClean="0"/>
              <a:t> </a:t>
            </a:r>
            <a:r>
              <a:rPr lang="en-US" dirty="0"/>
              <a:t>(i.e. </a:t>
            </a:r>
            <a:r>
              <a:rPr lang="uk-UA" dirty="0" smtClean="0"/>
              <a:t>Набувають лише деяких морфологічних характеристик іменника</a:t>
            </a:r>
            <a:r>
              <a:rPr lang="en-US" dirty="0" smtClean="0"/>
              <a:t>);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uk-UA" b="1" dirty="0" smtClean="0"/>
              <a:t>Повністю субстантивовані </a:t>
            </a:r>
            <a:r>
              <a:rPr lang="uk-UA" dirty="0" smtClean="0"/>
              <a:t>(мають усі морфологічні характеристики іменника).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2903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043492" y="1196752"/>
            <a:ext cx="6984892" cy="4635877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Мають різні форми для кожного роду</a:t>
            </a:r>
            <a:r>
              <a:rPr lang="en-US" dirty="0" smtClean="0"/>
              <a:t>:</a:t>
            </a:r>
            <a:endParaRPr lang="uk-UA" dirty="0"/>
          </a:p>
          <a:p>
            <a:pPr marL="0" indent="0" algn="just">
              <a:buNone/>
            </a:pPr>
            <a:r>
              <a:rPr lang="en-US" dirty="0" smtClean="0"/>
              <a:t>	</a:t>
            </a:r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smtClean="0"/>
              <a:t>	masculinum </a:t>
            </a:r>
            <a:r>
              <a:rPr lang="en-US" dirty="0"/>
              <a:t>– </a:t>
            </a:r>
            <a:r>
              <a:rPr lang="en-US" dirty="0" smtClean="0"/>
              <a:t>	</a:t>
            </a:r>
            <a:r>
              <a:rPr lang="en-US" b="1" dirty="0" smtClean="0"/>
              <a:t>-</a:t>
            </a:r>
            <a:r>
              <a:rPr lang="en-US" b="1" dirty="0"/>
              <a:t>us, -</a:t>
            </a:r>
            <a:r>
              <a:rPr lang="en-US" b="1" dirty="0" err="1" smtClean="0"/>
              <a:t>er</a:t>
            </a:r>
            <a:r>
              <a:rPr lang="en-US" b="1" dirty="0" smtClean="0"/>
              <a:t> </a:t>
            </a:r>
            <a:endParaRPr lang="uk-UA" dirty="0" smtClean="0"/>
          </a:p>
          <a:p>
            <a:pPr marL="0" indent="0" algn="just">
              <a:buNone/>
            </a:pPr>
            <a:r>
              <a:rPr lang="en-US" dirty="0" smtClean="0"/>
              <a:t>		</a:t>
            </a:r>
            <a:r>
              <a:rPr lang="en-US" dirty="0" err="1" smtClean="0"/>
              <a:t>femininum</a:t>
            </a:r>
            <a:r>
              <a:rPr lang="en-US" dirty="0" smtClean="0"/>
              <a:t> – 	</a:t>
            </a:r>
            <a:r>
              <a:rPr lang="en-US" b="1" dirty="0" smtClean="0"/>
              <a:t>-a</a:t>
            </a:r>
            <a:endParaRPr lang="uk-UA" dirty="0" smtClean="0"/>
          </a:p>
          <a:p>
            <a:pPr marL="0" indent="0" algn="just">
              <a:buNone/>
            </a:pPr>
            <a:r>
              <a:rPr lang="en-US" dirty="0" smtClean="0"/>
              <a:t>		</a:t>
            </a:r>
            <a:r>
              <a:rPr lang="en-US" dirty="0" err="1" smtClean="0"/>
              <a:t>neutrum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		</a:t>
            </a:r>
            <a:r>
              <a:rPr lang="en-US" b="1" dirty="0" smtClean="0"/>
              <a:t>-um</a:t>
            </a:r>
            <a:endParaRPr lang="en-US" dirty="0" smtClean="0"/>
          </a:p>
          <a:p>
            <a:pPr marL="0" indent="0" algn="just">
              <a:buNone/>
            </a:pPr>
            <a:endParaRPr lang="uk-UA" b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89216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340768"/>
            <a:ext cx="7560840" cy="48965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b="1" dirty="0"/>
              <a:t>с</a:t>
            </a:r>
            <a:r>
              <a:rPr lang="en-US" b="1" dirty="0"/>
              <a:t>a</a:t>
            </a:r>
            <a:r>
              <a:rPr lang="uk-UA" b="1" dirty="0" err="1"/>
              <a:t>ecum</a:t>
            </a:r>
            <a:r>
              <a:rPr lang="uk-UA" b="1" dirty="0"/>
              <a:t>, і </a:t>
            </a:r>
            <a:r>
              <a:rPr lang="uk-UA" i="1" dirty="0"/>
              <a:t>n</a:t>
            </a:r>
            <a:r>
              <a:rPr lang="uk-UA" dirty="0"/>
              <a:t> </a:t>
            </a:r>
            <a:r>
              <a:rPr lang="uk-UA" dirty="0" smtClean="0"/>
              <a:t>сліпа кишка</a:t>
            </a:r>
            <a:r>
              <a:rPr lang="uk-UA" dirty="0"/>
              <a:t> 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uk-UA" b="1" dirty="0" err="1" smtClean="0"/>
              <a:t>duodēnum</a:t>
            </a:r>
            <a:r>
              <a:rPr lang="uk-UA" b="1" dirty="0"/>
              <a:t>, і </a:t>
            </a:r>
            <a:r>
              <a:rPr lang="uk-UA" i="1" dirty="0"/>
              <a:t>n</a:t>
            </a:r>
            <a:r>
              <a:rPr lang="uk-UA" dirty="0"/>
              <a:t> </a:t>
            </a:r>
            <a:r>
              <a:rPr lang="uk-UA" dirty="0" smtClean="0"/>
              <a:t>дванадцятипала кишка</a:t>
            </a:r>
            <a:r>
              <a:rPr lang="uk-UA" dirty="0"/>
              <a:t> 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jejunum,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dirty="0" smtClean="0"/>
              <a:t>n </a:t>
            </a:r>
            <a:r>
              <a:rPr lang="uk-UA" dirty="0" smtClean="0"/>
              <a:t>порожня кишка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colon,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dirty="0" smtClean="0"/>
              <a:t>n</a:t>
            </a:r>
            <a:r>
              <a:rPr lang="uk-UA" dirty="0" smtClean="0"/>
              <a:t> ободова кишка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b="1" dirty="0" err="1"/>
              <a:t>ileum</a:t>
            </a:r>
            <a:r>
              <a:rPr lang="uk-UA" b="1" dirty="0"/>
              <a:t>, i </a:t>
            </a:r>
            <a:r>
              <a:rPr lang="uk-UA" i="1" dirty="0"/>
              <a:t>n</a:t>
            </a:r>
            <a:r>
              <a:rPr lang="uk-UA" b="1" dirty="0"/>
              <a:t> </a:t>
            </a:r>
            <a:r>
              <a:rPr lang="uk-UA" dirty="0" smtClean="0"/>
              <a:t>клубова кишка</a:t>
            </a:r>
            <a:r>
              <a:rPr lang="uk-UA" dirty="0"/>
              <a:t> </a:t>
            </a:r>
          </a:p>
          <a:p>
            <a:pPr>
              <a:lnSpc>
                <a:spcPct val="150000"/>
              </a:lnSpc>
            </a:pPr>
            <a:r>
              <a:rPr lang="uk-UA" b="1" dirty="0" err="1"/>
              <a:t>rectum</a:t>
            </a:r>
            <a:r>
              <a:rPr lang="uk-UA" b="1" dirty="0"/>
              <a:t>, i </a:t>
            </a:r>
            <a:r>
              <a:rPr lang="uk-UA" i="1" dirty="0"/>
              <a:t>n</a:t>
            </a:r>
            <a:r>
              <a:rPr lang="uk-UA" b="1" dirty="0"/>
              <a:t> </a:t>
            </a:r>
            <a:r>
              <a:rPr lang="uk-UA" dirty="0"/>
              <a:t> </a:t>
            </a:r>
            <a:r>
              <a:rPr lang="uk-UA" dirty="0" smtClean="0"/>
              <a:t>пряма кишка</a:t>
            </a:r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11259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/>
          <a:lstStyle/>
          <a:p>
            <a:pPr marL="68580" indent="0">
              <a:buNone/>
            </a:pPr>
            <a:r>
              <a:rPr lang="uk-UA" dirty="0" smtClean="0"/>
              <a:t>Деякі з них можуть вживатися з іменником</a:t>
            </a:r>
            <a:r>
              <a:rPr lang="en-US" dirty="0" smtClean="0"/>
              <a:t>: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b="1" dirty="0" err="1" smtClean="0"/>
              <a:t>intestinum</a:t>
            </a:r>
            <a:r>
              <a:rPr lang="en-US" b="1" dirty="0" smtClean="0"/>
              <a:t> </a:t>
            </a:r>
            <a:r>
              <a:rPr lang="en-US" b="1" dirty="0" err="1" smtClean="0"/>
              <a:t>crassum</a:t>
            </a:r>
            <a:r>
              <a:rPr lang="en-US" b="1" dirty="0" smtClean="0"/>
              <a:t> </a:t>
            </a:r>
            <a:r>
              <a:rPr lang="uk-UA" dirty="0" smtClean="0"/>
              <a:t>товста кишка</a:t>
            </a:r>
            <a:endParaRPr lang="en-US" dirty="0" smtClean="0"/>
          </a:p>
          <a:p>
            <a:r>
              <a:rPr lang="en-US" b="1" dirty="0" err="1" smtClean="0"/>
              <a:t>intestinum</a:t>
            </a:r>
            <a:r>
              <a:rPr lang="en-US" b="1" dirty="0" smtClean="0"/>
              <a:t> tenue </a:t>
            </a:r>
            <a:r>
              <a:rPr lang="uk-UA" dirty="0" smtClean="0"/>
              <a:t>тонка кишка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88883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SUFFIXES</a:t>
            </a:r>
            <a:endParaRPr lang="uk-UA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629650"/>
              </p:ext>
            </p:extLst>
          </p:nvPr>
        </p:nvGraphicFramePr>
        <p:xfrm>
          <a:off x="503547" y="1268760"/>
          <a:ext cx="8136905" cy="4968552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60141"/>
                <a:gridCol w="1404157"/>
                <a:gridCol w="5472607"/>
              </a:tblGrid>
              <a:tr h="1151623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– </a:t>
                      </a:r>
                      <a:r>
                        <a:rPr lang="uk-UA" sz="1400" dirty="0" err="1">
                          <a:effectLst/>
                        </a:rPr>
                        <a:t>ōs</a:t>
                      </a:r>
                      <a:r>
                        <a:rPr lang="uk-UA" sz="1400" dirty="0">
                          <a:effectLst/>
                        </a:rPr>
                        <a:t>- </a:t>
                      </a:r>
                      <a:r>
                        <a:rPr lang="uk-UA" sz="1400" dirty="0" err="1">
                          <a:effectLst/>
                        </a:rPr>
                        <a:t>us</a:t>
                      </a:r>
                      <a:r>
                        <a:rPr lang="uk-UA" sz="1400" dirty="0">
                          <a:effectLst/>
                        </a:rPr>
                        <a:t>, а,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Достатня кількість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aquōsus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 (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err="1">
                          <a:effectLst/>
                        </a:rPr>
                        <a:t>aqua</a:t>
                      </a:r>
                      <a:r>
                        <a:rPr lang="uk-UA" sz="1400" dirty="0">
                          <a:effectLst/>
                        </a:rPr>
                        <a:t>, </a:t>
                      </a:r>
                      <a:r>
                        <a:rPr lang="uk-UA" sz="1400" dirty="0" err="1">
                          <a:effectLst/>
                        </a:rPr>
                        <a:t>ae</a:t>
                      </a:r>
                      <a:r>
                        <a:rPr lang="uk-UA" sz="1400" dirty="0">
                          <a:effectLst/>
                        </a:rPr>
                        <a:t> f); 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oleōsus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 (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uk-UA" sz="1400" dirty="0">
                          <a:effectLst/>
                        </a:rPr>
                        <a:t>  </a:t>
                      </a:r>
                      <a:r>
                        <a:rPr lang="uk-UA" sz="1400" dirty="0" err="1">
                          <a:effectLst/>
                        </a:rPr>
                        <a:t>oleum</a:t>
                      </a:r>
                      <a:r>
                        <a:rPr lang="uk-UA" sz="1400" dirty="0">
                          <a:effectLst/>
                        </a:rPr>
                        <a:t>, i n);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fibrosus</a:t>
                      </a:r>
                      <a:r>
                        <a:rPr lang="en-US" sz="1400" dirty="0">
                          <a:effectLst/>
                        </a:rPr>
                        <a:t> (fibrous)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venosus</a:t>
                      </a:r>
                      <a:r>
                        <a:rPr lang="en-US" sz="1400" dirty="0">
                          <a:effectLst/>
                        </a:rPr>
                        <a:t> (venous)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nervosus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en-US" sz="1400" dirty="0">
                          <a:effectLst/>
                        </a:rPr>
                        <a:t>(nervous)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41953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-ĭc-us, a, um;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(При)належність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thoracicus</a:t>
                      </a:r>
                      <a:r>
                        <a:rPr lang="en-US" sz="1400" dirty="0">
                          <a:effectLst/>
                        </a:rPr>
                        <a:t>, a, um </a:t>
                      </a:r>
                      <a:r>
                        <a:rPr lang="en-US" sz="1400" dirty="0" smtClean="0">
                          <a:effectLst/>
                        </a:rPr>
                        <a:t>(&lt; </a:t>
                      </a:r>
                      <a:r>
                        <a:rPr lang="en-US" sz="1400" dirty="0">
                          <a:effectLst/>
                        </a:rPr>
                        <a:t>thorax, </a:t>
                      </a:r>
                      <a:r>
                        <a:rPr lang="en-US" sz="1400" dirty="0" err="1">
                          <a:effectLst/>
                        </a:rPr>
                        <a:t>thoracis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gastrĭcus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 </a:t>
                      </a:r>
                      <a:r>
                        <a:rPr lang="uk-UA" sz="1400" dirty="0" smtClean="0">
                          <a:effectLst/>
                        </a:rPr>
                        <a:t>(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err="1">
                          <a:effectLst/>
                        </a:rPr>
                        <a:t>gaster</a:t>
                      </a:r>
                      <a:r>
                        <a:rPr lang="uk-UA" sz="1400" dirty="0">
                          <a:effectLst/>
                        </a:rPr>
                        <a:t>, </a:t>
                      </a:r>
                      <a:r>
                        <a:rPr lang="uk-UA" sz="1400" dirty="0" err="1">
                          <a:effectLst/>
                        </a:rPr>
                        <a:t>gastris</a:t>
                      </a:r>
                      <a:r>
                        <a:rPr lang="uk-UA" sz="1400" dirty="0">
                          <a:effectLst/>
                        </a:rPr>
                        <a:t> f - шлунок); 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41953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-īn-us, a, um 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Відношення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palatīnus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 (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err="1">
                          <a:effectLst/>
                        </a:rPr>
                        <a:t>palātum</a:t>
                      </a:r>
                      <a:r>
                        <a:rPr lang="uk-UA" sz="1400" dirty="0">
                          <a:effectLst/>
                        </a:rPr>
                        <a:t>, i n)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pelvinus</a:t>
                      </a:r>
                      <a:r>
                        <a:rPr lang="en-US" sz="1400" dirty="0">
                          <a:effectLst/>
                        </a:rPr>
                        <a:t>, a, </a:t>
                      </a:r>
                      <a:r>
                        <a:rPr lang="en-US" sz="1400" dirty="0" smtClean="0">
                          <a:effectLst/>
                        </a:rPr>
                        <a:t>um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460648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e-us, a, um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Матеріал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osseus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(</a:t>
                      </a:r>
                      <a:r>
                        <a:rPr lang="uk-UA" sz="1400" dirty="0">
                          <a:effectLst/>
                        </a:rPr>
                        <a:t>від </a:t>
                      </a:r>
                      <a:r>
                        <a:rPr lang="uk-UA" sz="1400" dirty="0" err="1">
                          <a:effectLst/>
                        </a:rPr>
                        <a:t>os</a:t>
                      </a:r>
                      <a:r>
                        <a:rPr lang="uk-UA" sz="1400" dirty="0">
                          <a:effectLst/>
                        </a:rPr>
                        <a:t>, </a:t>
                      </a:r>
                      <a:r>
                        <a:rPr lang="uk-UA" sz="1400" dirty="0" err="1">
                          <a:effectLst/>
                        </a:rPr>
                        <a:t>ossis</a:t>
                      </a:r>
                      <a:r>
                        <a:rPr lang="uk-UA" sz="1400" dirty="0">
                          <a:effectLst/>
                        </a:rPr>
                        <a:t> n – кістка).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coccygeus</a:t>
                      </a:r>
                      <a:r>
                        <a:rPr lang="en-US" sz="1400" dirty="0">
                          <a:effectLst/>
                        </a:rPr>
                        <a:t>, a, </a:t>
                      </a:r>
                      <a:r>
                        <a:rPr lang="en-US" sz="1400" dirty="0" smtClean="0">
                          <a:effectLst/>
                        </a:rPr>
                        <a:t>um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125860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</a:t>
                      </a:r>
                      <a:r>
                        <a:rPr lang="en-US" sz="1400">
                          <a:effectLst/>
                        </a:rPr>
                        <a:t>(o)</a:t>
                      </a:r>
                      <a:r>
                        <a:rPr lang="uk-UA" sz="1400">
                          <a:effectLst/>
                        </a:rPr>
                        <a:t>ide-us, a, um 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Схожість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deltoideus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 – дельтоподібний, тобто подібний до грецької літери дельти; 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mastoideus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 (</a:t>
                      </a:r>
                      <a:r>
                        <a:rPr lang="uk-UA" sz="1400" dirty="0">
                          <a:effectLst/>
                        </a:rPr>
                        <a:t>від </a:t>
                      </a:r>
                      <a:r>
                        <a:rPr lang="uk-UA" sz="1400" dirty="0" err="1">
                          <a:effectLst/>
                        </a:rPr>
                        <a:t>грецьк</a:t>
                      </a:r>
                      <a:r>
                        <a:rPr lang="uk-UA" sz="1400" dirty="0">
                          <a:effectLst/>
                        </a:rPr>
                        <a:t>. </a:t>
                      </a:r>
                      <a:r>
                        <a:rPr lang="uk-UA" sz="1400" dirty="0" err="1">
                          <a:effectLst/>
                        </a:rPr>
                        <a:t>mastos</a:t>
                      </a:r>
                      <a:r>
                        <a:rPr lang="uk-UA" sz="1400" dirty="0">
                          <a:effectLst/>
                        </a:rPr>
                        <a:t> – груди, сосок)</a:t>
                      </a:r>
                      <a:endParaRPr lang="uk-UA" sz="1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arachnoideus</a:t>
                      </a:r>
                      <a:r>
                        <a:rPr lang="en-US" sz="1400" dirty="0">
                          <a:effectLst/>
                        </a:rPr>
                        <a:t>, a, um </a:t>
                      </a:r>
                      <a:endParaRPr lang="uk-UA" sz="1400" dirty="0" smtClean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pterygoideus</a:t>
                      </a:r>
                      <a:r>
                        <a:rPr lang="en-US" sz="1400" dirty="0">
                          <a:effectLst/>
                        </a:rPr>
                        <a:t>, a, </a:t>
                      </a:r>
                      <a:r>
                        <a:rPr lang="en-US" sz="1400" dirty="0" smtClean="0">
                          <a:effectLst/>
                        </a:rPr>
                        <a:t>um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41953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 lent-us, a, um,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purulentus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 smtClean="0">
                          <a:effectLst/>
                        </a:rPr>
                        <a:t>um</a:t>
                      </a:r>
                      <a:r>
                        <a:rPr lang="uk-UA" sz="1400" dirty="0" smtClean="0">
                          <a:effectLst/>
                        </a:rPr>
                        <a:t> (</a:t>
                      </a:r>
                      <a:r>
                        <a:rPr lang="uk-UA" sz="1400" dirty="0">
                          <a:effectLst/>
                        </a:rPr>
                        <a:t>від </a:t>
                      </a:r>
                      <a:r>
                        <a:rPr lang="uk-UA" sz="1400" dirty="0" err="1">
                          <a:effectLst/>
                        </a:rPr>
                        <a:t>pus</a:t>
                      </a:r>
                      <a:r>
                        <a:rPr lang="uk-UA" sz="1400" dirty="0">
                          <a:effectLst/>
                        </a:rPr>
                        <a:t>, </a:t>
                      </a:r>
                      <a:r>
                        <a:rPr lang="uk-UA" sz="1400" dirty="0" err="1">
                          <a:effectLst/>
                        </a:rPr>
                        <a:t>puris</a:t>
                      </a:r>
                      <a:r>
                        <a:rPr lang="uk-UA" sz="1400" dirty="0">
                          <a:effectLst/>
                        </a:rPr>
                        <a:t> n – гній).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419535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-ace -us, a, um; -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membranaceus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 smtClean="0">
                          <a:effectLst/>
                        </a:rPr>
                        <a:t>um</a:t>
                      </a:r>
                      <a:r>
                        <a:rPr lang="uk-UA" sz="1400" baseline="0" dirty="0">
                          <a:effectLst/>
                        </a:rPr>
                        <a:t> </a:t>
                      </a:r>
                      <a:r>
                        <a:rPr lang="uk-UA" sz="1400" dirty="0" smtClean="0">
                          <a:effectLst/>
                        </a:rPr>
                        <a:t>(від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err="1">
                          <a:effectLst/>
                        </a:rPr>
                        <a:t>membrana</a:t>
                      </a:r>
                      <a:r>
                        <a:rPr lang="uk-UA" sz="1400" dirty="0">
                          <a:effectLst/>
                        </a:rPr>
                        <a:t>, </a:t>
                      </a:r>
                      <a:r>
                        <a:rPr lang="uk-UA" sz="1400" dirty="0" err="1">
                          <a:effectLst/>
                        </a:rPr>
                        <a:t>ae</a:t>
                      </a:r>
                      <a:r>
                        <a:rPr lang="uk-UA" sz="1400" dirty="0">
                          <a:effectLst/>
                        </a:rPr>
                        <a:t> f – мембрана, перетинка; 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209768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-</a:t>
                      </a:r>
                      <a:r>
                        <a:rPr lang="uk-UA" sz="1400" u="sng">
                          <a:effectLst/>
                        </a:rPr>
                        <a:t>i</a:t>
                      </a:r>
                      <a:r>
                        <a:rPr lang="uk-UA" sz="1400">
                          <a:effectLst/>
                        </a:rPr>
                        <a:t>-us ,a, um; 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medius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>
                          <a:effectLst/>
                        </a:rPr>
                        <a:t>um</a:t>
                      </a:r>
                      <a:r>
                        <a:rPr lang="uk-UA" sz="140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(</a:t>
                      </a:r>
                      <a:r>
                        <a:rPr lang="uk-UA" sz="1400" dirty="0">
                          <a:effectLst/>
                        </a:rPr>
                        <a:t>від </a:t>
                      </a:r>
                      <a:r>
                        <a:rPr lang="uk-UA" sz="1400" dirty="0" err="1">
                          <a:effectLst/>
                        </a:rPr>
                        <a:t>medium</a:t>
                      </a:r>
                      <a:r>
                        <a:rPr lang="uk-UA" sz="1400" dirty="0">
                          <a:effectLst/>
                        </a:rPr>
                        <a:t>, i n – середина);  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  <a:tr h="209768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cīd-us, a, um 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>
                          <a:effectLst/>
                        </a:rPr>
                        <a:t>bacterecīdus</a:t>
                      </a:r>
                      <a:r>
                        <a:rPr lang="uk-UA" sz="1400" dirty="0">
                          <a:effectLst/>
                        </a:rPr>
                        <a:t>, a, </a:t>
                      </a:r>
                      <a:r>
                        <a:rPr lang="uk-UA" sz="1400" dirty="0" err="1" smtClean="0">
                          <a:effectLst/>
                        </a:rPr>
                        <a:t>um</a:t>
                      </a:r>
                      <a:endParaRPr lang="uk-UA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899" marR="3289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815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7024744" cy="8171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most commonly used prefixes</a:t>
            </a:r>
            <a:endParaRPr lang="uk-UA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31869"/>
              </p:ext>
            </p:extLst>
          </p:nvPr>
        </p:nvGraphicFramePr>
        <p:xfrm>
          <a:off x="683568" y="1700806"/>
          <a:ext cx="7704855" cy="46085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8285"/>
                <a:gridCol w="2568285"/>
                <a:gridCol w="2568285"/>
              </a:tblGrid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Prefix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Meaning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Example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infer-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Під, нижче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inferodexter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infra-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під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infratemporalis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inter-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між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interosseus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intra-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всередині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intrajugularis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prae</a:t>
                      </a:r>
                      <a:r>
                        <a:rPr lang="en-US" sz="2000" dirty="0" smtClean="0">
                          <a:effectLst/>
                        </a:rPr>
                        <a:t>-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перед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prechiamaticus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super-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  <a:latin typeface="+mn-lt"/>
                          <a:ea typeface="+mn-ea"/>
                        </a:rPr>
                        <a:t>над</a:t>
                      </a:r>
                      <a:r>
                        <a:rPr lang="uk-UA" sz="2000" baseline="0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superodexter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supra-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вище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supramastoideus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20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sub-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під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subarcuatus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758158" y="3295749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231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pPr algn="ctr"/>
            <a:r>
              <a:rPr lang="uk-UA" b="1" dirty="0" smtClean="0"/>
              <a:t>ОСНОВОСКЛАДАННЯ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23652"/>
            <a:ext cx="7704856" cy="3508977"/>
          </a:xfrm>
        </p:spPr>
        <p:txBody>
          <a:bodyPr/>
          <a:lstStyle/>
          <a:p>
            <a:r>
              <a:rPr lang="en-US" b="1" dirty="0" err="1" smtClean="0"/>
              <a:t>tibiocalcaneus</a:t>
            </a:r>
            <a:r>
              <a:rPr lang="en-US" b="1" dirty="0" smtClean="0"/>
              <a:t>, a, um </a:t>
            </a:r>
            <a:r>
              <a:rPr lang="uk-UA" dirty="0" err="1" smtClean="0"/>
              <a:t>великогомілково</a:t>
            </a:r>
            <a:r>
              <a:rPr lang="uk-UA" dirty="0" smtClean="0"/>
              <a:t>-п</a:t>
            </a:r>
            <a:r>
              <a:rPr lang="en-US" dirty="0" smtClean="0"/>
              <a:t>’</a:t>
            </a:r>
            <a:r>
              <a:rPr lang="uk-UA" dirty="0" smtClean="0"/>
              <a:t>ятковий</a:t>
            </a:r>
            <a:endParaRPr lang="en-US" dirty="0" smtClean="0"/>
          </a:p>
          <a:p>
            <a:r>
              <a:rPr lang="en-US" b="1" dirty="0" err="1" smtClean="0"/>
              <a:t>petrotympanicus</a:t>
            </a:r>
            <a:r>
              <a:rPr lang="en-US" b="1" dirty="0" smtClean="0"/>
              <a:t>, a, um </a:t>
            </a:r>
            <a:r>
              <a:rPr lang="uk-UA" dirty="0" smtClean="0"/>
              <a:t>кам</a:t>
            </a:r>
            <a:r>
              <a:rPr lang="en-US" dirty="0" smtClean="0"/>
              <a:t>’</a:t>
            </a:r>
            <a:r>
              <a:rPr lang="uk-UA" dirty="0" err="1" smtClean="0"/>
              <a:t>янисто</a:t>
            </a:r>
            <a:r>
              <a:rPr lang="uk-UA" dirty="0" smtClean="0"/>
              <a:t>-барабанний</a:t>
            </a:r>
            <a:endParaRPr lang="en-US" dirty="0" smtClean="0"/>
          </a:p>
          <a:p>
            <a:r>
              <a:rPr lang="en-US" b="1" dirty="0" err="1" smtClean="0"/>
              <a:t>tympanosquamosus</a:t>
            </a:r>
            <a:r>
              <a:rPr lang="en-US" b="1" dirty="0" smtClean="0"/>
              <a:t>, a, um </a:t>
            </a:r>
            <a:r>
              <a:rPr lang="uk-UA" dirty="0" err="1" smtClean="0"/>
              <a:t>барабанно</a:t>
            </a:r>
            <a:r>
              <a:rPr lang="uk-UA" dirty="0" smtClean="0"/>
              <a:t>-лусковий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9205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pPr algn="ctr"/>
            <a:r>
              <a:rPr lang="en-US" dirty="0" err="1" smtClean="0"/>
              <a:t>Participium</a:t>
            </a:r>
            <a:r>
              <a:rPr lang="en-US" dirty="0" smtClean="0"/>
              <a:t> </a:t>
            </a:r>
            <a:r>
              <a:rPr lang="en-US" dirty="0" err="1" smtClean="0"/>
              <a:t>perfecti</a:t>
            </a:r>
            <a:r>
              <a:rPr lang="en-US" dirty="0" smtClean="0"/>
              <a:t> </a:t>
            </a:r>
            <a:r>
              <a:rPr lang="en-US" dirty="0" err="1" smtClean="0"/>
              <a:t>passivi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uk-UA" dirty="0" smtClean="0"/>
              <a:t>Дієприкметник минулого часу пасивного стану має такі самі граматичні форми, як і прикметник І-ІІ відмін</a:t>
            </a:r>
            <a:r>
              <a:rPr lang="en-US" dirty="0" smtClean="0"/>
              <a:t>:</a:t>
            </a:r>
            <a:endParaRPr lang="uk-UA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err="1" smtClean="0"/>
              <a:t>affixus</a:t>
            </a:r>
            <a:r>
              <a:rPr lang="en-US" dirty="0" smtClean="0"/>
              <a:t>, a, um</a:t>
            </a:r>
          </a:p>
          <a:p>
            <a:r>
              <a:rPr lang="en-US" dirty="0" err="1" smtClean="0"/>
              <a:t>circumflexus</a:t>
            </a:r>
            <a:r>
              <a:rPr lang="en-US" dirty="0" smtClean="0"/>
              <a:t>, a, um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45015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Participium</a:t>
            </a:r>
            <a:r>
              <a:rPr lang="en-US" dirty="0"/>
              <a:t> </a:t>
            </a:r>
            <a:r>
              <a:rPr lang="en-US" dirty="0" err="1"/>
              <a:t>perfecti</a:t>
            </a:r>
            <a:r>
              <a:rPr lang="en-US" dirty="0"/>
              <a:t> </a:t>
            </a:r>
            <a:r>
              <a:rPr lang="en-US" dirty="0" err="1" smtClean="0"/>
              <a:t>passivi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dirty="0" smtClean="0"/>
              <a:t>в анатомічній номенклатурі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4464496"/>
          </a:xfrm>
        </p:spPr>
        <p:txBody>
          <a:bodyPr>
            <a:normAutofit fontScale="77500" lnSpcReduction="20000"/>
          </a:bodyPr>
          <a:lstStyle/>
          <a:p>
            <a:r>
              <a:rPr lang="uk-UA" dirty="0" err="1"/>
              <a:t>aggregātus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скупчений,</a:t>
            </a:r>
          </a:p>
          <a:p>
            <a:r>
              <a:rPr lang="en-US" dirty="0"/>
              <a:t>a</a:t>
            </a:r>
            <a:r>
              <a:rPr lang="uk-UA" dirty="0" err="1"/>
              <a:t>rcuātus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дугоподібний</a:t>
            </a:r>
          </a:p>
          <a:p>
            <a:r>
              <a:rPr lang="uk-UA" dirty="0" err="1"/>
              <a:t>cruciātus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схрещений, хрестоподібний</a:t>
            </a:r>
          </a:p>
          <a:p>
            <a:r>
              <a:rPr lang="uk-UA" dirty="0" err="1"/>
              <a:t>destillātus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дистильований</a:t>
            </a:r>
          </a:p>
          <a:p>
            <a:r>
              <a:rPr lang="uk-UA" dirty="0" err="1"/>
              <a:t>disjunctus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розділовий</a:t>
            </a:r>
          </a:p>
          <a:p>
            <a:r>
              <a:rPr lang="uk-UA" dirty="0" err="1"/>
              <a:t>disseminātus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розсіяний</a:t>
            </a:r>
          </a:p>
          <a:p>
            <a:r>
              <a:rPr lang="uk-UA" dirty="0" err="1"/>
              <a:t>fiхus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прикріплений, нерухомий</a:t>
            </a:r>
          </a:p>
          <a:p>
            <a:r>
              <a:rPr lang="uk-UA" dirty="0" err="1"/>
              <a:t>imperfectus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незавершений</a:t>
            </a:r>
          </a:p>
          <a:p>
            <a:r>
              <a:rPr lang="uk-UA" dirty="0" err="1"/>
              <a:t>occlūsus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закритий</a:t>
            </a:r>
          </a:p>
          <a:p>
            <a:r>
              <a:rPr lang="uk-UA" dirty="0" err="1"/>
              <a:t>occultus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прикритий</a:t>
            </a:r>
          </a:p>
          <a:p>
            <a:r>
              <a:rPr lang="uk-UA" dirty="0" err="1"/>
              <a:t>perforātus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пронизаний</a:t>
            </a:r>
          </a:p>
          <a:p>
            <a:r>
              <a:rPr lang="uk-UA" dirty="0" err="1"/>
              <a:t>punctātu</a:t>
            </a:r>
            <a:r>
              <a:rPr lang="en-GB" dirty="0"/>
              <a:t>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точковий</a:t>
            </a:r>
          </a:p>
          <a:p>
            <a:r>
              <a:rPr lang="uk-UA" dirty="0" err="1"/>
              <a:t>reservātus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збережений </a:t>
            </a:r>
          </a:p>
          <a:p>
            <a:r>
              <a:rPr lang="uk-UA" dirty="0" err="1"/>
              <a:t>retroflēxus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загнутий назад</a:t>
            </a:r>
          </a:p>
          <a:p>
            <a:r>
              <a:rPr lang="uk-UA" dirty="0" err="1"/>
              <a:t>separātus</a:t>
            </a:r>
            <a:r>
              <a:rPr lang="uk-UA" dirty="0"/>
              <a:t>, a, </a:t>
            </a:r>
            <a:r>
              <a:rPr lang="uk-UA" dirty="0" err="1"/>
              <a:t>um</a:t>
            </a:r>
            <a:r>
              <a:rPr lang="uk-UA" dirty="0"/>
              <a:t> відокремлений </a:t>
            </a:r>
          </a:p>
        </p:txBody>
      </p:sp>
    </p:spTree>
    <p:extLst>
      <p:ext uri="{BB962C8B-B14F-4D97-AF65-F5344CB8AC3E}">
        <p14:creationId xmlns:p14="http://schemas.microsoft.com/office/powerpoint/2010/main" val="209713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20208"/>
          </a:xfrm>
        </p:spPr>
        <p:txBody>
          <a:bodyPr>
            <a:normAutofit/>
          </a:bodyPr>
          <a:lstStyle/>
          <a:p>
            <a:r>
              <a:rPr lang="uk-UA" dirty="0" smtClean="0"/>
              <a:t>Складається з трьох компонентів</a:t>
            </a:r>
            <a:r>
              <a:rPr lang="en-US" dirty="0" smtClean="0"/>
              <a:t>:</a:t>
            </a:r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uk-UA" dirty="0" smtClean="0"/>
              <a:t>повна форма прикметника у називному відмінку однини чоловічого роду</a:t>
            </a:r>
            <a:r>
              <a:rPr lang="en-US" dirty="0" smtClean="0"/>
              <a:t>(</a:t>
            </a:r>
            <a:r>
              <a:rPr lang="uk-UA" dirty="0" smtClean="0"/>
              <a:t>-</a:t>
            </a:r>
            <a:r>
              <a:rPr lang="en-US" dirty="0" smtClean="0"/>
              <a:t>us, -</a:t>
            </a:r>
            <a:r>
              <a:rPr lang="en-US" dirty="0" err="1" smtClean="0"/>
              <a:t>er</a:t>
            </a:r>
            <a:r>
              <a:rPr lang="en-US" dirty="0" smtClean="0"/>
              <a:t>);</a:t>
            </a:r>
            <a:endParaRPr lang="uk-UA" dirty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uk-UA" dirty="0" smtClean="0"/>
              <a:t>закінчення форми називного відмінка однини жіночого роду</a:t>
            </a:r>
            <a:r>
              <a:rPr lang="en-US" dirty="0" smtClean="0"/>
              <a:t>(-</a:t>
            </a:r>
            <a:r>
              <a:rPr lang="en-US" dirty="0" smtClean="0"/>
              <a:t>a);</a:t>
            </a:r>
            <a:endParaRPr lang="uk-UA" dirty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uk-UA" dirty="0"/>
              <a:t>закінчення форми називного відмінка однини </a:t>
            </a:r>
            <a:r>
              <a:rPr lang="uk-UA" dirty="0" smtClean="0"/>
              <a:t>середнього роду</a:t>
            </a:r>
            <a:r>
              <a:rPr lang="en-US" dirty="0" smtClean="0"/>
              <a:t>(-</a:t>
            </a:r>
            <a:r>
              <a:rPr lang="en-US" dirty="0" smtClean="0"/>
              <a:t>um).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b="1" dirty="0" err="1"/>
              <a:t>palatīnus</a:t>
            </a:r>
            <a:r>
              <a:rPr lang="uk-UA" b="1" dirty="0"/>
              <a:t>, a, </a:t>
            </a:r>
            <a:r>
              <a:rPr lang="uk-UA" b="1" dirty="0" err="1"/>
              <a:t>um</a:t>
            </a:r>
            <a:r>
              <a:rPr lang="uk-UA" b="1" dirty="0"/>
              <a:t> </a:t>
            </a:r>
            <a:r>
              <a:rPr lang="uk-UA" dirty="0"/>
              <a:t>піднебінний</a:t>
            </a:r>
          </a:p>
          <a:p>
            <a:pPr marL="0" indent="0" algn="ctr">
              <a:buNone/>
            </a:pPr>
            <a:r>
              <a:rPr lang="de-DE" b="1" dirty="0" err="1" smtClean="0"/>
              <a:t>siccus</a:t>
            </a:r>
            <a:r>
              <a:rPr lang="uk-UA" b="1" dirty="0"/>
              <a:t>, </a:t>
            </a:r>
            <a:r>
              <a:rPr lang="de-DE" b="1" dirty="0" smtClean="0"/>
              <a:t>a</a:t>
            </a:r>
            <a:r>
              <a:rPr lang="uk-UA" b="1" dirty="0"/>
              <a:t>, </a:t>
            </a:r>
            <a:r>
              <a:rPr lang="de-DE" b="1" dirty="0"/>
              <a:t>um</a:t>
            </a:r>
            <a:r>
              <a:rPr lang="uk-UA" b="1" dirty="0"/>
              <a:t> </a:t>
            </a:r>
            <a:r>
              <a:rPr lang="uk-UA" dirty="0"/>
              <a:t>сухий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2" y="533400"/>
            <a:ext cx="8784976" cy="1311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3200" dirty="0" smtClean="0"/>
              <a:t>СЛОВНИКОВА ФОРМА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32276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7560840" cy="5760640"/>
          </a:xfrm>
        </p:spPr>
        <p:txBody>
          <a:bodyPr>
            <a:noAutofit/>
          </a:bodyPr>
          <a:lstStyle/>
          <a:p>
            <a:r>
              <a:rPr lang="de-DE" sz="2800" dirty="0" err="1"/>
              <a:t>durus</a:t>
            </a:r>
            <a:r>
              <a:rPr lang="uk-UA" sz="2800" dirty="0"/>
              <a:t>, </a:t>
            </a:r>
            <a:r>
              <a:rPr lang="de-DE" sz="2800" dirty="0"/>
              <a:t>a</a:t>
            </a:r>
            <a:r>
              <a:rPr lang="uk-UA" sz="2800" dirty="0"/>
              <a:t>, </a:t>
            </a:r>
            <a:r>
              <a:rPr lang="de-DE" sz="2800" dirty="0"/>
              <a:t>um</a:t>
            </a:r>
            <a:r>
              <a:rPr lang="uk-UA" sz="2800" dirty="0"/>
              <a:t> твердий</a:t>
            </a:r>
          </a:p>
          <a:p>
            <a:r>
              <a:rPr lang="uk-UA" sz="2800" dirty="0" err="1"/>
              <a:t>elastĭcus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</a:t>
            </a:r>
            <a:r>
              <a:rPr lang="uk-UA" sz="2800" dirty="0" smtClean="0"/>
              <a:t>еластичний</a:t>
            </a:r>
          </a:p>
          <a:p>
            <a:r>
              <a:rPr lang="uk-UA" sz="2800" dirty="0" err="1"/>
              <a:t>rotundus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круглий</a:t>
            </a:r>
          </a:p>
          <a:p>
            <a:r>
              <a:rPr lang="uk-UA" sz="2800" dirty="0" err="1"/>
              <a:t>ruber</a:t>
            </a:r>
            <a:r>
              <a:rPr lang="uk-UA" sz="2800" dirty="0"/>
              <a:t>, </a:t>
            </a:r>
            <a:r>
              <a:rPr lang="uk-UA" sz="2800" dirty="0" err="1"/>
              <a:t>bra</a:t>
            </a:r>
            <a:r>
              <a:rPr lang="uk-UA" sz="2800" dirty="0"/>
              <a:t>, </a:t>
            </a:r>
            <a:r>
              <a:rPr lang="uk-UA" sz="2800" dirty="0" err="1"/>
              <a:t>brum</a:t>
            </a:r>
            <a:r>
              <a:rPr lang="uk-UA" sz="2800" dirty="0"/>
              <a:t> червоний</a:t>
            </a:r>
          </a:p>
          <a:p>
            <a:r>
              <a:rPr lang="uk-UA" sz="2800" dirty="0" err="1"/>
              <a:t>sacer</a:t>
            </a:r>
            <a:r>
              <a:rPr lang="uk-UA" sz="2800" dirty="0"/>
              <a:t>, </a:t>
            </a:r>
            <a:r>
              <a:rPr lang="uk-UA" sz="2800" dirty="0" err="1"/>
              <a:t>cra</a:t>
            </a:r>
            <a:r>
              <a:rPr lang="uk-UA" sz="2800" dirty="0"/>
              <a:t>, </a:t>
            </a:r>
            <a:r>
              <a:rPr lang="uk-UA" sz="2800" dirty="0" err="1"/>
              <a:t>crum</a:t>
            </a:r>
            <a:r>
              <a:rPr lang="uk-UA" sz="2800" dirty="0"/>
              <a:t> крижовий</a:t>
            </a:r>
          </a:p>
          <a:p>
            <a:r>
              <a:rPr lang="uk-UA" sz="2800" dirty="0" err="1"/>
              <a:t>albus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білий</a:t>
            </a:r>
          </a:p>
          <a:p>
            <a:r>
              <a:rPr lang="en-US" sz="2800" dirty="0"/>
              <a:t>a</a:t>
            </a:r>
            <a:r>
              <a:rPr lang="uk-UA" sz="2800" dirty="0" err="1"/>
              <a:t>cus</a:t>
            </a:r>
            <a:r>
              <a:rPr lang="en-US" sz="2800" dirty="0"/>
              <a:t>t</a:t>
            </a:r>
            <a:r>
              <a:rPr lang="uk-UA" sz="2800" dirty="0" err="1"/>
              <a:t>ĭcus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слуховий</a:t>
            </a:r>
          </a:p>
          <a:p>
            <a:r>
              <a:rPr lang="uk-UA" sz="2800" dirty="0" err="1"/>
              <a:t>acūtus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гострий</a:t>
            </a:r>
          </a:p>
          <a:p>
            <a:r>
              <a:rPr lang="uk-UA" sz="2800" dirty="0" err="1"/>
              <a:t>longus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довгий</a:t>
            </a:r>
          </a:p>
          <a:p>
            <a:r>
              <a:rPr lang="uk-UA" sz="2800" dirty="0" err="1"/>
              <a:t>lucĭdus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блискучий, світлий</a:t>
            </a:r>
          </a:p>
          <a:p>
            <a:r>
              <a:rPr lang="uk-UA" sz="2800" dirty="0" err="1"/>
              <a:t>magnus</a:t>
            </a:r>
            <a:r>
              <a:rPr lang="uk-UA" sz="2800" dirty="0"/>
              <a:t>, a, </a:t>
            </a:r>
            <a:r>
              <a:rPr lang="uk-UA" sz="2800" dirty="0" err="1"/>
              <a:t>um</a:t>
            </a:r>
            <a:r>
              <a:rPr lang="uk-UA" sz="2800" dirty="0"/>
              <a:t> великий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07273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513623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Відмінюються за зразком іменників І-ІІ відмін</a:t>
            </a:r>
            <a:r>
              <a:rPr lang="en-US" dirty="0" smtClean="0"/>
              <a:t>.</a:t>
            </a:r>
            <a:endParaRPr lang="en-US" dirty="0" smtClean="0"/>
          </a:p>
          <a:p>
            <a:pPr algn="just"/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	m </a:t>
            </a:r>
            <a:r>
              <a:rPr lang="en-US" dirty="0"/>
              <a:t>– </a:t>
            </a:r>
            <a:r>
              <a:rPr lang="en-US" dirty="0" smtClean="0"/>
              <a:t>	</a:t>
            </a:r>
            <a:r>
              <a:rPr lang="en-US" b="1" dirty="0" smtClean="0"/>
              <a:t>-</a:t>
            </a:r>
            <a:r>
              <a:rPr lang="en-US" b="1" dirty="0"/>
              <a:t>us, -</a:t>
            </a:r>
            <a:r>
              <a:rPr lang="en-US" b="1" dirty="0" err="1" smtClean="0"/>
              <a:t>er</a:t>
            </a:r>
            <a:r>
              <a:rPr lang="en-US" b="1" dirty="0" smtClean="0"/>
              <a:t> 	</a:t>
            </a:r>
            <a:r>
              <a:rPr lang="en-US" dirty="0" smtClean="0"/>
              <a:t>(</a:t>
            </a:r>
            <a:r>
              <a:rPr lang="uk-UA" dirty="0" smtClean="0"/>
              <a:t>за другою відміною</a:t>
            </a:r>
            <a:r>
              <a:rPr lang="en-US" dirty="0" smtClean="0"/>
              <a:t>)</a:t>
            </a:r>
            <a:endParaRPr lang="uk-UA" dirty="0"/>
          </a:p>
          <a:p>
            <a:pPr marL="0" indent="0" algn="just">
              <a:buNone/>
            </a:pPr>
            <a:r>
              <a:rPr lang="en-US" dirty="0" smtClean="0"/>
              <a:t>	f </a:t>
            </a:r>
            <a:r>
              <a:rPr lang="en-US" dirty="0"/>
              <a:t>– </a:t>
            </a:r>
            <a:r>
              <a:rPr lang="en-US" dirty="0" smtClean="0"/>
              <a:t>	</a:t>
            </a:r>
            <a:r>
              <a:rPr lang="en-US" b="1" dirty="0" smtClean="0"/>
              <a:t>-a 		</a:t>
            </a:r>
            <a:r>
              <a:rPr lang="en-US" dirty="0" smtClean="0"/>
              <a:t>(</a:t>
            </a:r>
            <a:r>
              <a:rPr lang="uk-UA" dirty="0" smtClean="0"/>
              <a:t>за першою відміною</a:t>
            </a:r>
            <a:r>
              <a:rPr lang="en-US" dirty="0" smtClean="0"/>
              <a:t>)</a:t>
            </a:r>
            <a:endParaRPr lang="uk-UA" dirty="0"/>
          </a:p>
          <a:p>
            <a:pPr marL="0" indent="0" algn="just">
              <a:buNone/>
            </a:pPr>
            <a:r>
              <a:rPr lang="en-US" dirty="0" smtClean="0"/>
              <a:t>	n </a:t>
            </a:r>
            <a:r>
              <a:rPr lang="en-US" dirty="0"/>
              <a:t>– </a:t>
            </a:r>
            <a:r>
              <a:rPr lang="en-US" dirty="0" smtClean="0"/>
              <a:t>	</a:t>
            </a:r>
            <a:r>
              <a:rPr lang="en-US" b="1" dirty="0" smtClean="0"/>
              <a:t>-um 		</a:t>
            </a:r>
            <a:r>
              <a:rPr lang="en-US" dirty="0" smtClean="0"/>
              <a:t>(</a:t>
            </a:r>
            <a:r>
              <a:rPr lang="uk-UA" dirty="0" smtClean="0"/>
              <a:t>за другою відміною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uk-UA" b="1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031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7776864" cy="44918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/>
              <a:t>Основа таких прикметників визначається шляхом відкидання закінчення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marL="0" indent="0">
              <a:buNone/>
            </a:pPr>
            <a:endParaRPr lang="uk-UA" sz="2800" dirty="0"/>
          </a:p>
          <a:p>
            <a:r>
              <a:rPr lang="en-US" sz="2800" dirty="0" smtClean="0"/>
              <a:t>long</a:t>
            </a:r>
            <a:r>
              <a:rPr lang="en-US" sz="2800" b="1" dirty="0" smtClean="0"/>
              <a:t>us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uk-UA" sz="2800" dirty="0" smtClean="0"/>
              <a:t>основа</a:t>
            </a:r>
            <a:r>
              <a:rPr lang="en-US" sz="2800" dirty="0" smtClean="0"/>
              <a:t>: </a:t>
            </a:r>
            <a:r>
              <a:rPr lang="en-US" sz="2800" dirty="0"/>
              <a:t>	</a:t>
            </a:r>
            <a:r>
              <a:rPr lang="uk-UA" sz="2800" dirty="0" smtClean="0"/>
              <a:t>	</a:t>
            </a:r>
            <a:r>
              <a:rPr lang="en-US" sz="2800" dirty="0" smtClean="0"/>
              <a:t>long-</a:t>
            </a:r>
            <a:endParaRPr lang="uk-UA" sz="2800" dirty="0"/>
          </a:p>
          <a:p>
            <a:r>
              <a:rPr lang="en-US" sz="2800" dirty="0" err="1" smtClean="0"/>
              <a:t>transvers</a:t>
            </a:r>
            <a:r>
              <a:rPr lang="en-US" sz="2800" b="1" dirty="0" err="1" smtClean="0"/>
              <a:t>um</a:t>
            </a:r>
            <a:r>
              <a:rPr lang="en-US" sz="2800" dirty="0" smtClean="0"/>
              <a:t> </a:t>
            </a:r>
            <a:r>
              <a:rPr lang="en-US" sz="2800" dirty="0"/>
              <a:t>	</a:t>
            </a:r>
            <a:r>
              <a:rPr lang="uk-UA" sz="2800" dirty="0" smtClean="0"/>
              <a:t>основа:</a:t>
            </a:r>
            <a:r>
              <a:rPr lang="en-US" sz="2800" dirty="0" smtClean="0"/>
              <a:t>	</a:t>
            </a:r>
            <a:r>
              <a:rPr lang="uk-UA" sz="2800" dirty="0" smtClean="0"/>
              <a:t>	</a:t>
            </a:r>
            <a:r>
              <a:rPr lang="en-US" sz="2800" dirty="0" smtClean="0"/>
              <a:t>transvers-</a:t>
            </a:r>
            <a:endParaRPr lang="uk-UA" sz="2800" dirty="0"/>
          </a:p>
          <a:p>
            <a:r>
              <a:rPr lang="en-US" sz="2800" dirty="0" smtClean="0"/>
              <a:t>extern</a:t>
            </a:r>
            <a:r>
              <a:rPr lang="en-US" sz="2800" b="1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		</a:t>
            </a:r>
            <a:r>
              <a:rPr lang="uk-UA" sz="2800" dirty="0" smtClean="0"/>
              <a:t>основа</a:t>
            </a:r>
            <a:r>
              <a:rPr lang="en-US" sz="2800" dirty="0" smtClean="0"/>
              <a:t>: </a:t>
            </a:r>
            <a:r>
              <a:rPr lang="uk-UA" sz="2800" dirty="0" smtClean="0"/>
              <a:t>	</a:t>
            </a:r>
            <a:r>
              <a:rPr lang="en-US" sz="2800" dirty="0"/>
              <a:t>	</a:t>
            </a:r>
            <a:r>
              <a:rPr lang="en-US" sz="2800" dirty="0" smtClean="0"/>
              <a:t>extern-</a:t>
            </a:r>
            <a:endParaRPr lang="uk-UA" sz="2800" dirty="0"/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99780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723409"/>
              </p:ext>
            </p:extLst>
          </p:nvPr>
        </p:nvGraphicFramePr>
        <p:xfrm>
          <a:off x="683569" y="908720"/>
          <a:ext cx="7776862" cy="54864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944063"/>
                <a:gridCol w="1944063"/>
                <a:gridCol w="1800505"/>
                <a:gridCol w="2088231"/>
              </a:tblGrid>
              <a:tr h="345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Casus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masculinum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femininum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neutrum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63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singularis</a:t>
                      </a:r>
                      <a:endParaRPr lang="en-US" sz="2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0738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</a:t>
                      </a:r>
                      <a:r>
                        <a:rPr lang="en-US" sz="24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,-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er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ō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ae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ae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ā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um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=Nom.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ō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563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pluralis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0738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uk-UA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ōrum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effectLst/>
                        </a:rPr>
                        <a:t>os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ae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ārum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pl-P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ō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rum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=Nom.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2442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08912" cy="889168"/>
          </a:xfrm>
        </p:spPr>
        <p:txBody>
          <a:bodyPr>
            <a:normAutofit/>
          </a:bodyPr>
          <a:lstStyle/>
          <a:p>
            <a:pPr algn="ctr"/>
            <a:r>
              <a:rPr lang="uk-UA" sz="3400" dirty="0" smtClean="0"/>
              <a:t>Прикметники, які закінчуються на </a:t>
            </a:r>
            <a:r>
              <a:rPr lang="en-US" sz="3400" dirty="0" smtClean="0"/>
              <a:t>-</a:t>
            </a:r>
            <a:r>
              <a:rPr lang="en-US" sz="3400" dirty="0" err="1"/>
              <a:t>er</a:t>
            </a:r>
            <a:endParaRPr lang="uk-UA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916832"/>
            <a:ext cx="7344816" cy="4560168"/>
          </a:xfrm>
        </p:spPr>
        <p:txBody>
          <a:bodyPr>
            <a:normAutofit/>
          </a:bodyPr>
          <a:lstStyle/>
          <a:p>
            <a:pPr marL="1350963" lvl="7" algn="just"/>
            <a:r>
              <a:rPr lang="en-US" sz="2800" b="1" dirty="0" err="1" smtClean="0"/>
              <a:t>dexter</a:t>
            </a:r>
            <a:r>
              <a:rPr lang="en-US" sz="2800" dirty="0" smtClean="0"/>
              <a:t> </a:t>
            </a:r>
            <a:r>
              <a:rPr lang="en-US" sz="2800" dirty="0"/>
              <a:t>	</a:t>
            </a:r>
            <a:r>
              <a:rPr lang="en-US" sz="2800" dirty="0" smtClean="0"/>
              <a:t>		</a:t>
            </a:r>
            <a:r>
              <a:rPr lang="uk-UA" sz="2800" dirty="0" smtClean="0"/>
              <a:t>правий</a:t>
            </a:r>
            <a:endParaRPr lang="uk-UA" sz="2800" dirty="0"/>
          </a:p>
          <a:p>
            <a:pPr marL="1350963" lvl="7" algn="just"/>
            <a:r>
              <a:rPr lang="en-US" sz="2800" b="1" dirty="0" smtClean="0"/>
              <a:t>sinister</a:t>
            </a:r>
            <a:r>
              <a:rPr lang="en-US" sz="2800" dirty="0" smtClean="0"/>
              <a:t> </a:t>
            </a:r>
            <a:r>
              <a:rPr lang="en-US" sz="2800" dirty="0"/>
              <a:t>	</a:t>
            </a:r>
            <a:r>
              <a:rPr lang="en-US" sz="2800" dirty="0" smtClean="0"/>
              <a:t>		</a:t>
            </a:r>
            <a:r>
              <a:rPr lang="uk-UA" sz="2800" dirty="0" smtClean="0"/>
              <a:t>лівий</a:t>
            </a:r>
            <a:endParaRPr lang="uk-UA" sz="2800" dirty="0"/>
          </a:p>
          <a:p>
            <a:pPr marL="1350963" lvl="7" algn="just"/>
            <a:r>
              <a:rPr lang="en-US" sz="2800" b="1" dirty="0" err="1" smtClean="0"/>
              <a:t>ruber</a:t>
            </a:r>
            <a:r>
              <a:rPr lang="en-US" sz="2800" dirty="0" smtClean="0"/>
              <a:t> </a:t>
            </a:r>
            <a:r>
              <a:rPr lang="en-US" sz="2800" dirty="0"/>
              <a:t>	</a:t>
            </a:r>
            <a:r>
              <a:rPr lang="en-US" sz="2800" dirty="0" smtClean="0"/>
              <a:t>		</a:t>
            </a:r>
            <a:r>
              <a:rPr lang="uk-UA" sz="2800" dirty="0" smtClean="0"/>
              <a:t>червоний</a:t>
            </a:r>
            <a:endParaRPr lang="en-US" sz="2800" dirty="0" smtClean="0"/>
          </a:p>
          <a:p>
            <a:pPr marL="1350963" lvl="7" algn="just"/>
            <a:r>
              <a:rPr lang="en-US" sz="2800" b="1" dirty="0" err="1" smtClean="0"/>
              <a:t>niger</a:t>
            </a:r>
            <a:r>
              <a:rPr lang="en-US" sz="2800" dirty="0" smtClean="0"/>
              <a:t> 			</a:t>
            </a:r>
            <a:r>
              <a:rPr lang="uk-UA" sz="2800" dirty="0" smtClean="0"/>
              <a:t>чорний</a:t>
            </a:r>
            <a:endParaRPr lang="en-US" sz="2800" dirty="0"/>
          </a:p>
          <a:p>
            <a:pPr marL="1350963" lvl="7" algn="just"/>
            <a:r>
              <a:rPr lang="en-US" sz="2800" b="1" dirty="0" err="1" smtClean="0"/>
              <a:t>sacer</a:t>
            </a:r>
            <a:r>
              <a:rPr lang="en-US" sz="2800" dirty="0" smtClean="0"/>
              <a:t> 			</a:t>
            </a:r>
            <a:r>
              <a:rPr lang="uk-UA" sz="2800" dirty="0" smtClean="0"/>
              <a:t>крижовий</a:t>
            </a:r>
            <a:endParaRPr lang="uk-UA" sz="2800" dirty="0" smtClean="0"/>
          </a:p>
          <a:p>
            <a:pPr marL="1350963" lvl="7" algn="just"/>
            <a:r>
              <a:rPr lang="en-US" sz="2800" b="1" dirty="0" smtClean="0"/>
              <a:t>asper</a:t>
            </a:r>
            <a:r>
              <a:rPr lang="en-US" sz="2800" dirty="0" smtClean="0"/>
              <a:t> 			</a:t>
            </a:r>
            <a:r>
              <a:rPr lang="uk-UA" sz="2800" dirty="0" smtClean="0"/>
              <a:t>гострий</a:t>
            </a:r>
            <a:endParaRPr lang="en-US" sz="2800" dirty="0" smtClean="0"/>
          </a:p>
          <a:p>
            <a:pPr marL="1350963" lvl="7" algn="just"/>
            <a:r>
              <a:rPr lang="en-US" sz="2800" b="1" dirty="0"/>
              <a:t>liber</a:t>
            </a:r>
            <a:r>
              <a:rPr lang="en-US" sz="2800" dirty="0"/>
              <a:t> 			</a:t>
            </a:r>
            <a:r>
              <a:rPr lang="uk-UA" sz="2800" dirty="0" smtClean="0"/>
              <a:t>вільний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0230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745152"/>
          </a:xfrm>
        </p:spPr>
        <p:txBody>
          <a:bodyPr/>
          <a:lstStyle/>
          <a:p>
            <a:pPr algn="ctr"/>
            <a:r>
              <a:rPr lang="en-US" b="1" dirty="0" smtClean="0"/>
              <a:t>Dexter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uk-UA" dirty="0" smtClean="0"/>
              <a:t>правий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683568" y="1772816"/>
            <a:ext cx="7704856" cy="470418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Masculinum </a:t>
            </a:r>
            <a:r>
              <a:rPr lang="en-US" sz="3200" dirty="0" smtClean="0"/>
              <a:t>		</a:t>
            </a:r>
            <a:r>
              <a:rPr lang="en-US" sz="3200" dirty="0" err="1" smtClean="0"/>
              <a:t>dexter</a:t>
            </a:r>
            <a:r>
              <a:rPr lang="en-US" sz="3200" dirty="0" smtClean="0"/>
              <a:t> </a:t>
            </a:r>
          </a:p>
          <a:p>
            <a:r>
              <a:rPr lang="en-US" sz="3200" dirty="0" err="1" smtClean="0"/>
              <a:t>Femininum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 smtClean="0"/>
              <a:t>	</a:t>
            </a:r>
            <a:r>
              <a:rPr lang="en-US" sz="3200" dirty="0" err="1" smtClean="0"/>
              <a:t>dextra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r>
              <a:rPr lang="en-US" sz="3200" dirty="0" err="1" smtClean="0"/>
              <a:t>Neutrum</a:t>
            </a:r>
            <a:r>
              <a:rPr lang="en-US" sz="3200" dirty="0" smtClean="0"/>
              <a:t>			</a:t>
            </a:r>
            <a:r>
              <a:rPr lang="en-US" sz="3200" dirty="0" err="1" smtClean="0"/>
              <a:t>dextrum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uk-UA" sz="3200" dirty="0" smtClean="0"/>
              <a:t>Словникова форма</a:t>
            </a:r>
            <a:r>
              <a:rPr lang="en-US" sz="3200" dirty="0" smtClean="0"/>
              <a:t>:</a:t>
            </a:r>
            <a:endParaRPr lang="uk-UA" sz="3200" dirty="0" smtClean="0"/>
          </a:p>
          <a:p>
            <a:pPr marL="68580" indent="0" algn="ctr">
              <a:buNone/>
            </a:pPr>
            <a:r>
              <a:rPr lang="en-US" sz="3200" b="1" dirty="0" err="1" smtClean="0"/>
              <a:t>dexter</a:t>
            </a:r>
            <a:r>
              <a:rPr lang="en-US" sz="3200" b="1" dirty="0"/>
              <a:t>, </a:t>
            </a:r>
            <a:r>
              <a:rPr lang="en-US" sz="3200" b="1" dirty="0" err="1"/>
              <a:t>tra</a:t>
            </a:r>
            <a:r>
              <a:rPr lang="en-US" sz="3200" b="1" dirty="0"/>
              <a:t>, </a:t>
            </a:r>
            <a:r>
              <a:rPr lang="en-US" sz="3200" b="1" dirty="0" err="1"/>
              <a:t>trum</a:t>
            </a:r>
            <a:r>
              <a:rPr lang="en-US" sz="3200" b="1" dirty="0"/>
              <a:t>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10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397</TotalTime>
  <Words>821</Words>
  <Application>Microsoft Office PowerPoint</Application>
  <PresentationFormat>Экран (4:3)</PresentationFormat>
  <Paragraphs>360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Остин</vt:lpstr>
      <vt:lpstr>ADJECTIVUM  (I-II declinationes)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Прикметники, які закінчуються на -er</vt:lpstr>
      <vt:lpstr>Dexter (правий)</vt:lpstr>
      <vt:lpstr>Sinister (лівий)</vt:lpstr>
      <vt:lpstr>Liber (вільний)</vt:lpstr>
      <vt:lpstr>Презентация PowerPoint</vt:lpstr>
      <vt:lpstr>Презентация PowerPoint</vt:lpstr>
      <vt:lpstr>УЗГОДЖЕННЯ ПРИКМЕТНИКІВ З ІМЕННИКАМИ</vt:lpstr>
      <vt:lpstr>Презентация PowerPoint</vt:lpstr>
      <vt:lpstr>Презентация PowerPoint</vt:lpstr>
      <vt:lpstr>Презентация PowerPoint</vt:lpstr>
      <vt:lpstr>Презентация PowerPoint</vt:lpstr>
      <vt:lpstr>СУБСТАНТИВАЦІЯ</vt:lpstr>
      <vt:lpstr>Презентация PowerPoint</vt:lpstr>
      <vt:lpstr>Презентация PowerPoint</vt:lpstr>
      <vt:lpstr>SUFFIXES</vt:lpstr>
      <vt:lpstr>The most commonly used prefixes</vt:lpstr>
      <vt:lpstr>ОСНОВОСКЛАДАННЯ</vt:lpstr>
      <vt:lpstr>Participium perfecti passivi</vt:lpstr>
      <vt:lpstr>Participium perfecti passivi в анатомічній номенклатурі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ADJECTIVUM  (I-II declinationes)</dc:title>
  <dc:creator>Pankiv</dc:creator>
  <cp:lastModifiedBy>Ми</cp:lastModifiedBy>
  <cp:revision>21</cp:revision>
  <dcterms:created xsi:type="dcterms:W3CDTF">2017-11-12T08:41:43Z</dcterms:created>
  <dcterms:modified xsi:type="dcterms:W3CDTF">2021-11-10T12:40:46Z</dcterms:modified>
</cp:coreProperties>
</file>